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69" autoAdjust="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6D87A69-7996-4DD1-8E69-C165D5FD4891}" type="datetimeFigureOut">
              <a:rPr lang="pt-BR" smtClean="0"/>
              <a:t>20/05/2021</a:t>
            </a:fld>
            <a:endParaRPr lang="pt-B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pt-B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D0BEAD2-23CF-48BB-B29D-38E4D9A78DD7}" type="slidenum">
              <a:rPr lang="pt-BR" smtClean="0"/>
              <a:t>‹nº›</a:t>
            </a:fld>
            <a:endParaRPr lang="pt-BR"/>
          </a:p>
        </p:txBody>
      </p:sp>
    </p:spTree>
    <p:extLst>
      <p:ext uri="{BB962C8B-B14F-4D97-AF65-F5344CB8AC3E}">
        <p14:creationId xmlns:p14="http://schemas.microsoft.com/office/powerpoint/2010/main" val="95193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6D87A69-7996-4DD1-8E69-C165D5FD4891}" type="datetimeFigureOut">
              <a:rPr lang="pt-BR" smtClean="0"/>
              <a:t>20/05/2021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0BEAD2-23CF-48BB-B29D-38E4D9A78DD7}" type="slidenum">
              <a:rPr lang="pt-BR" smtClean="0"/>
              <a:t>‹nº›</a:t>
            </a:fld>
            <a:endParaRPr lang="pt-BR"/>
          </a:p>
        </p:txBody>
      </p:sp>
    </p:spTree>
    <p:extLst>
      <p:ext uri="{BB962C8B-B14F-4D97-AF65-F5344CB8AC3E}">
        <p14:creationId xmlns:p14="http://schemas.microsoft.com/office/powerpoint/2010/main" val="413769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6D87A69-7996-4DD1-8E69-C165D5FD4891}" type="datetimeFigureOut">
              <a:rPr lang="pt-BR" smtClean="0"/>
              <a:t>20/05/2021</a:t>
            </a:fld>
            <a:endParaRPr lang="pt-BR"/>
          </a:p>
        </p:txBody>
      </p:sp>
      <p:sp>
        <p:nvSpPr>
          <p:cNvPr id="5" name="Footer Placeholder 4"/>
          <p:cNvSpPr>
            <a:spLocks noGrp="1"/>
          </p:cNvSpPr>
          <p:nvPr>
            <p:ph type="ftr" sz="quarter" idx="11"/>
          </p:nvPr>
        </p:nvSpPr>
        <p:spPr>
          <a:xfrm>
            <a:off x="774923" y="5951811"/>
            <a:ext cx="7896279" cy="365125"/>
          </a:xfrm>
        </p:spPr>
        <p:txBody>
          <a:bodyPr/>
          <a:lstStyle/>
          <a:p>
            <a:endParaRPr lang="pt-B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D0BEAD2-23CF-48BB-B29D-38E4D9A78DD7}" type="slidenum">
              <a:rPr lang="pt-BR" smtClean="0"/>
              <a:t>‹nº›</a:t>
            </a:fld>
            <a:endParaRPr lang="pt-BR"/>
          </a:p>
        </p:txBody>
      </p:sp>
    </p:spTree>
    <p:extLst>
      <p:ext uri="{BB962C8B-B14F-4D97-AF65-F5344CB8AC3E}">
        <p14:creationId xmlns:p14="http://schemas.microsoft.com/office/powerpoint/2010/main" val="420113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pt-BR"/>
              <a:t>Clique para editar o título Mestre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6D87A69-7996-4DD1-8E69-C165D5FD4891}" type="datetimeFigureOut">
              <a:rPr lang="pt-BR" smtClean="0"/>
              <a:t>20/05/2021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558300" y="5956137"/>
            <a:ext cx="1052508" cy="365125"/>
          </a:xfrm>
        </p:spPr>
        <p:txBody>
          <a:bodyPr/>
          <a:lstStyle/>
          <a:p>
            <a:fld id="{4D0BEAD2-23CF-48BB-B29D-38E4D9A78DD7}" type="slidenum">
              <a:rPr lang="pt-BR" smtClean="0"/>
              <a:t>‹nº›</a:t>
            </a:fld>
            <a:endParaRPr lang="pt-BR"/>
          </a:p>
        </p:txBody>
      </p:sp>
    </p:spTree>
    <p:extLst>
      <p:ext uri="{BB962C8B-B14F-4D97-AF65-F5344CB8AC3E}">
        <p14:creationId xmlns:p14="http://schemas.microsoft.com/office/powerpoint/2010/main" val="22347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6D87A69-7996-4DD1-8E69-C165D5FD4891}" type="datetimeFigureOut">
              <a:rPr lang="pt-BR" smtClean="0"/>
              <a:t>20/05/2021</a:t>
            </a:fld>
            <a:endParaRPr lang="pt-B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D0BEAD2-23CF-48BB-B29D-38E4D9A78DD7}" type="slidenum">
              <a:rPr lang="pt-BR" smtClean="0"/>
              <a:t>‹nº›</a:t>
            </a:fld>
            <a:endParaRPr lang="pt-BR"/>
          </a:p>
        </p:txBody>
      </p:sp>
    </p:spTree>
    <p:extLst>
      <p:ext uri="{BB962C8B-B14F-4D97-AF65-F5344CB8AC3E}">
        <p14:creationId xmlns:p14="http://schemas.microsoft.com/office/powerpoint/2010/main" val="195041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6D87A69-7996-4DD1-8E69-C165D5FD4891}" type="datetimeFigureOut">
              <a:rPr lang="pt-BR" smtClean="0"/>
              <a:t>20/05/2021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0BEAD2-23CF-48BB-B29D-38E4D9A78DD7}" type="slidenum">
              <a:rPr lang="pt-BR" smtClean="0"/>
              <a:t>‹nº›</a:t>
            </a:fld>
            <a:endParaRPr lang="pt-BR"/>
          </a:p>
        </p:txBody>
      </p:sp>
    </p:spTree>
    <p:extLst>
      <p:ext uri="{BB962C8B-B14F-4D97-AF65-F5344CB8AC3E}">
        <p14:creationId xmlns:p14="http://schemas.microsoft.com/office/powerpoint/2010/main" val="109586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D87A69-7996-4DD1-8E69-C165D5FD4891}" type="datetimeFigureOut">
              <a:rPr lang="pt-BR" smtClean="0"/>
              <a:t>20/05/2021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D0BEAD2-23CF-48BB-B29D-38E4D9A78DD7}" type="slidenum">
              <a:rPr lang="pt-BR" smtClean="0"/>
              <a:t>‹nº›</a:t>
            </a:fld>
            <a:endParaRPr lang="pt-BR"/>
          </a:p>
        </p:txBody>
      </p:sp>
    </p:spTree>
    <p:extLst>
      <p:ext uri="{BB962C8B-B14F-4D97-AF65-F5344CB8AC3E}">
        <p14:creationId xmlns:p14="http://schemas.microsoft.com/office/powerpoint/2010/main" val="43194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6D87A69-7996-4DD1-8E69-C165D5FD4891}" type="datetimeFigureOut">
              <a:rPr lang="pt-BR" smtClean="0"/>
              <a:t>20/05/2021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D0BEAD2-23CF-48BB-B29D-38E4D9A78DD7}" type="slidenum">
              <a:rPr lang="pt-BR" smtClean="0"/>
              <a:t>‹nº›</a:t>
            </a:fld>
            <a:endParaRPr lang="pt-BR"/>
          </a:p>
        </p:txBody>
      </p:sp>
    </p:spTree>
    <p:extLst>
      <p:ext uri="{BB962C8B-B14F-4D97-AF65-F5344CB8AC3E}">
        <p14:creationId xmlns:p14="http://schemas.microsoft.com/office/powerpoint/2010/main" val="403627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87A69-7996-4DD1-8E69-C165D5FD4891}" type="datetimeFigureOut">
              <a:rPr lang="pt-BR" smtClean="0"/>
              <a:t>20/05/2021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D0BEAD2-23CF-48BB-B29D-38E4D9A78DD7}" type="slidenum">
              <a:rPr lang="pt-BR" smtClean="0"/>
              <a:t>‹nº›</a:t>
            </a:fld>
            <a:endParaRPr lang="pt-BR"/>
          </a:p>
        </p:txBody>
      </p:sp>
    </p:spTree>
    <p:extLst>
      <p:ext uri="{BB962C8B-B14F-4D97-AF65-F5344CB8AC3E}">
        <p14:creationId xmlns:p14="http://schemas.microsoft.com/office/powerpoint/2010/main" val="328435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pt-BR"/>
              <a:t>Clique para editar o título Mestre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6D87A69-7996-4DD1-8E69-C165D5FD4891}" type="datetimeFigureOut">
              <a:rPr lang="pt-BR" smtClean="0"/>
              <a:t>20/05/2021</a:t>
            </a:fld>
            <a:endParaRPr lang="pt-B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D0BEAD2-23CF-48BB-B29D-38E4D9A78DD7}" type="slidenum">
              <a:rPr lang="pt-BR" smtClean="0"/>
              <a:t>‹nº›</a:t>
            </a:fld>
            <a:endParaRPr lang="pt-BR"/>
          </a:p>
        </p:txBody>
      </p:sp>
    </p:spTree>
    <p:extLst>
      <p:ext uri="{BB962C8B-B14F-4D97-AF65-F5344CB8AC3E}">
        <p14:creationId xmlns:p14="http://schemas.microsoft.com/office/powerpoint/2010/main" val="84825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6D87A69-7996-4DD1-8E69-C165D5FD4891}" type="datetimeFigureOut">
              <a:rPr lang="pt-BR" smtClean="0"/>
              <a:t>20/05/2021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0BEAD2-23CF-48BB-B29D-38E4D9A78DD7}" type="slidenum">
              <a:rPr lang="pt-BR" smtClean="0"/>
              <a:t>‹nº›</a:t>
            </a:fld>
            <a:endParaRPr lang="pt-BR"/>
          </a:p>
        </p:txBody>
      </p:sp>
    </p:spTree>
    <p:extLst>
      <p:ext uri="{BB962C8B-B14F-4D97-AF65-F5344CB8AC3E}">
        <p14:creationId xmlns:p14="http://schemas.microsoft.com/office/powerpoint/2010/main" val="252234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6D87A69-7996-4DD1-8E69-C165D5FD4891}" type="datetimeFigureOut">
              <a:rPr lang="pt-BR" smtClean="0"/>
              <a:t>20/05/2021</a:t>
            </a:fld>
            <a:endParaRPr lang="pt-B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pt-B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D0BEAD2-23CF-48BB-B29D-38E4D9A78DD7}" type="slidenum">
              <a:rPr lang="pt-BR" smtClean="0"/>
              <a:t>‹nº›</a:t>
            </a:fld>
            <a:endParaRPr lang="pt-B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01692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2C0AF-C5CA-4E8D-9238-67F2E399600F}"/>
              </a:ext>
            </a:extLst>
          </p:cNvPr>
          <p:cNvSpPr>
            <a:spLocks noGrp="1"/>
          </p:cNvSpPr>
          <p:nvPr>
            <p:ph type="ctrTitle"/>
          </p:nvPr>
        </p:nvSpPr>
        <p:spPr>
          <a:xfrm>
            <a:off x="599225" y="1435670"/>
            <a:ext cx="10993549" cy="1168586"/>
          </a:xfrm>
        </p:spPr>
        <p:txBody>
          <a:bodyPr>
            <a:noAutofit/>
          </a:bodyPr>
          <a:lstStyle/>
          <a:p>
            <a:pPr algn="ctr"/>
            <a:r>
              <a:rPr lang="pt-BR" sz="4000" dirty="0"/>
              <a:t>ESCUELA DE FORMACIÓN POLÍTICA FEMINISTA Y POPULAR</a:t>
            </a:r>
            <a:br>
              <a:rPr lang="pt-BR" sz="4000" dirty="0"/>
            </a:br>
            <a:endParaRPr lang="pt-BR" sz="4000" dirty="0"/>
          </a:p>
        </p:txBody>
      </p:sp>
      <p:sp>
        <p:nvSpPr>
          <p:cNvPr id="3" name="Subtítulo 2">
            <a:extLst>
              <a:ext uri="{FF2B5EF4-FFF2-40B4-BE49-F238E27FC236}">
                <a16:creationId xmlns:a16="http://schemas.microsoft.com/office/drawing/2014/main" id="{DFDCDDE9-3F4A-4239-BFDA-DF9FADEB2F8A}"/>
              </a:ext>
            </a:extLst>
          </p:cNvPr>
          <p:cNvSpPr>
            <a:spLocks noGrp="1"/>
          </p:cNvSpPr>
          <p:nvPr>
            <p:ph type="subTitle" idx="1"/>
          </p:nvPr>
        </p:nvSpPr>
        <p:spPr>
          <a:xfrm>
            <a:off x="599225" y="2166955"/>
            <a:ext cx="10993546" cy="590321"/>
          </a:xfrm>
        </p:spPr>
        <p:txBody>
          <a:bodyPr>
            <a:noAutofit/>
          </a:bodyPr>
          <a:lstStyle/>
          <a:p>
            <a:pPr algn="ctr"/>
            <a:r>
              <a:rPr lang="pt-BR" sz="4000" dirty="0"/>
              <a:t>MUJERES DE FRENTE</a:t>
            </a:r>
          </a:p>
        </p:txBody>
      </p:sp>
      <p:sp>
        <p:nvSpPr>
          <p:cNvPr id="4" name="CaixaDeTexto 3">
            <a:extLst>
              <a:ext uri="{FF2B5EF4-FFF2-40B4-BE49-F238E27FC236}">
                <a16:creationId xmlns:a16="http://schemas.microsoft.com/office/drawing/2014/main" id="{66E03C49-448D-4DE2-94AB-F136E167F244}"/>
              </a:ext>
            </a:extLst>
          </p:cNvPr>
          <p:cNvSpPr txBox="1"/>
          <p:nvPr/>
        </p:nvSpPr>
        <p:spPr>
          <a:xfrm>
            <a:off x="2864407" y="3791114"/>
            <a:ext cx="8728364" cy="1631216"/>
          </a:xfrm>
          <a:prstGeom prst="rect">
            <a:avLst/>
          </a:prstGeom>
          <a:noFill/>
        </p:spPr>
        <p:txBody>
          <a:bodyPr wrap="square" rtlCol="0">
            <a:spAutoFit/>
          </a:bodyPr>
          <a:lstStyle/>
          <a:p>
            <a:r>
              <a:rPr lang="pt-BR" sz="5000" dirty="0">
                <a:solidFill>
                  <a:schemeClr val="bg1"/>
                </a:solidFill>
              </a:rPr>
              <a:t>VIOLENCIA PATRIARCAL </a:t>
            </a:r>
          </a:p>
          <a:p>
            <a:r>
              <a:rPr lang="pt-BR" sz="5000" dirty="0">
                <a:solidFill>
                  <a:schemeClr val="bg1"/>
                </a:solidFill>
              </a:rPr>
              <a:t>Y JUSTICIAS FEMINISTAS</a:t>
            </a:r>
          </a:p>
        </p:txBody>
      </p:sp>
      <p:sp>
        <p:nvSpPr>
          <p:cNvPr id="5" name="CaixaDeTexto 4">
            <a:extLst>
              <a:ext uri="{FF2B5EF4-FFF2-40B4-BE49-F238E27FC236}">
                <a16:creationId xmlns:a16="http://schemas.microsoft.com/office/drawing/2014/main" id="{05EFBDCD-468C-4A30-AAE9-2A658AA32912}"/>
              </a:ext>
            </a:extLst>
          </p:cNvPr>
          <p:cNvSpPr txBox="1"/>
          <p:nvPr/>
        </p:nvSpPr>
        <p:spPr>
          <a:xfrm>
            <a:off x="8742217" y="5691218"/>
            <a:ext cx="2832519" cy="477054"/>
          </a:xfrm>
          <a:prstGeom prst="rect">
            <a:avLst/>
          </a:prstGeom>
          <a:noFill/>
        </p:spPr>
        <p:txBody>
          <a:bodyPr wrap="square" rtlCol="0">
            <a:spAutoFit/>
          </a:bodyPr>
          <a:lstStyle/>
          <a:p>
            <a:r>
              <a:rPr lang="pt-BR" sz="2500" dirty="0">
                <a:solidFill>
                  <a:schemeClr val="bg1"/>
                </a:solidFill>
              </a:rPr>
              <a:t>Fernanda Martins</a:t>
            </a:r>
          </a:p>
        </p:txBody>
      </p:sp>
    </p:spTree>
    <p:extLst>
      <p:ext uri="{BB962C8B-B14F-4D97-AF65-F5344CB8AC3E}">
        <p14:creationId xmlns:p14="http://schemas.microsoft.com/office/powerpoint/2010/main" val="21506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CF912C0B-C450-4D22-B782-169257DFA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255" y="2487451"/>
            <a:ext cx="4392590" cy="3781281"/>
          </a:xfrm>
          <a:prstGeom prst="rect">
            <a:avLst/>
          </a:prstGeom>
          <a:ln>
            <a:noFill/>
          </a:ln>
          <a:effectLst>
            <a:softEdge rad="112500"/>
          </a:effectLst>
        </p:spPr>
      </p:pic>
      <p:sp>
        <p:nvSpPr>
          <p:cNvPr id="2" name="Título 1">
            <a:extLst>
              <a:ext uri="{FF2B5EF4-FFF2-40B4-BE49-F238E27FC236}">
                <a16:creationId xmlns:a16="http://schemas.microsoft.com/office/drawing/2014/main" id="{1FCA3384-2B83-47F7-BA0D-44FD5FD55631}"/>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7" name="Espaço Reservado para Conteúdo 6">
            <a:extLst>
              <a:ext uri="{FF2B5EF4-FFF2-40B4-BE49-F238E27FC236}">
                <a16:creationId xmlns:a16="http://schemas.microsoft.com/office/drawing/2014/main" id="{68F48397-ADB5-4195-AD1E-106C3D379C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8675" y="2812877"/>
            <a:ext cx="6539089" cy="3678238"/>
          </a:xfrm>
          <a:prstGeom prst="rect">
            <a:avLst/>
          </a:prstGeom>
          <a:ln>
            <a:noFill/>
          </a:ln>
          <a:effectLst>
            <a:softEdge rad="112500"/>
          </a:effectLst>
        </p:spPr>
      </p:pic>
      <p:sp>
        <p:nvSpPr>
          <p:cNvPr id="5" name="CaixaDeTexto 4">
            <a:extLst>
              <a:ext uri="{FF2B5EF4-FFF2-40B4-BE49-F238E27FC236}">
                <a16:creationId xmlns:a16="http://schemas.microsoft.com/office/drawing/2014/main" id="{B96F958F-54A6-4C4B-81B4-56B16E8D1DF8}"/>
              </a:ext>
            </a:extLst>
          </p:cNvPr>
          <p:cNvSpPr txBox="1"/>
          <p:nvPr/>
        </p:nvSpPr>
        <p:spPr>
          <a:xfrm>
            <a:off x="1312183" y="2018325"/>
            <a:ext cx="6443063"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pt-BR" sz="4000" dirty="0"/>
              <a:t>VIOLENCIAS PATRIARCALES </a:t>
            </a:r>
          </a:p>
        </p:txBody>
      </p:sp>
      <p:sp>
        <p:nvSpPr>
          <p:cNvPr id="12" name="CaixaDeTexto 11">
            <a:extLst>
              <a:ext uri="{FF2B5EF4-FFF2-40B4-BE49-F238E27FC236}">
                <a16:creationId xmlns:a16="http://schemas.microsoft.com/office/drawing/2014/main" id="{B0B44950-5D33-4497-825E-B1BCE9510951}"/>
              </a:ext>
            </a:extLst>
          </p:cNvPr>
          <p:cNvSpPr txBox="1"/>
          <p:nvPr/>
        </p:nvSpPr>
        <p:spPr>
          <a:xfrm>
            <a:off x="6758730" y="5949793"/>
            <a:ext cx="513075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a:t>¿QUÉ SON? ¿CÓMO OCURRE? ¿CONTRA QUÉ CUERPOS? ¿CÓMO NOS AFECTA?</a:t>
            </a:r>
            <a:endParaRPr lang="pt-BR" dirty="0"/>
          </a:p>
        </p:txBody>
      </p:sp>
    </p:spTree>
    <p:extLst>
      <p:ext uri="{BB962C8B-B14F-4D97-AF65-F5344CB8AC3E}">
        <p14:creationId xmlns:p14="http://schemas.microsoft.com/office/powerpoint/2010/main" val="158446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A3384-2B83-47F7-BA0D-44FD5FD55631}"/>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8" name="Espaço Reservado para Conteúdo 7">
            <a:extLst>
              <a:ext uri="{FF2B5EF4-FFF2-40B4-BE49-F238E27FC236}">
                <a16:creationId xmlns:a16="http://schemas.microsoft.com/office/drawing/2014/main" id="{3A333943-0589-4871-AF92-D07970D6B9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0839" y="2678987"/>
            <a:ext cx="6502962" cy="3678238"/>
          </a:xfrm>
          <a:prstGeom prst="rect">
            <a:avLst/>
          </a:prstGeom>
          <a:ln>
            <a:noFill/>
          </a:ln>
          <a:effectLst>
            <a:softEdge rad="112500"/>
          </a:effectLst>
        </p:spPr>
      </p:pic>
      <p:pic>
        <p:nvPicPr>
          <p:cNvPr id="10" name="Imagem 9">
            <a:extLst>
              <a:ext uri="{FF2B5EF4-FFF2-40B4-BE49-F238E27FC236}">
                <a16:creationId xmlns:a16="http://schemas.microsoft.com/office/drawing/2014/main" id="{795B3A8D-6255-4CF8-907E-68A1392D6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96" y="3194667"/>
            <a:ext cx="5955559" cy="3358935"/>
          </a:xfrm>
          <a:prstGeom prst="rect">
            <a:avLst/>
          </a:prstGeom>
          <a:ln>
            <a:noFill/>
          </a:ln>
          <a:effectLst>
            <a:softEdge rad="112500"/>
          </a:effectLst>
        </p:spPr>
      </p:pic>
      <p:sp>
        <p:nvSpPr>
          <p:cNvPr id="5" name="CaixaDeTexto 4">
            <a:extLst>
              <a:ext uri="{FF2B5EF4-FFF2-40B4-BE49-F238E27FC236}">
                <a16:creationId xmlns:a16="http://schemas.microsoft.com/office/drawing/2014/main" id="{B96F958F-54A6-4C4B-81B4-56B16E8D1DF8}"/>
              </a:ext>
            </a:extLst>
          </p:cNvPr>
          <p:cNvSpPr txBox="1"/>
          <p:nvPr/>
        </p:nvSpPr>
        <p:spPr>
          <a:xfrm>
            <a:off x="716439" y="2017267"/>
            <a:ext cx="6443063" cy="1323439"/>
          </a:xfrm>
          <a:prstGeom prst="rect">
            <a:avLst/>
          </a:prstGeom>
          <a:ln>
            <a:noFill/>
          </a:ln>
          <a:effectLst>
            <a:outerShdw blurRad="50800" dist="38100" dir="8100000" algn="tr" rotWithShape="0">
              <a:prstClr val="black">
                <a:alpha val="40000"/>
              </a:prstClr>
            </a:outerShdw>
          </a:effectLst>
          <a:scene3d>
            <a:camera prst="orthographicFront">
              <a:rot lat="0" lon="0" rev="0"/>
            </a:camera>
            <a:lightRig rig="contrasting" dir="tl">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pt-BR" sz="4000" dirty="0"/>
              <a:t>VIOLENCIAS PATRIARCALES </a:t>
            </a:r>
          </a:p>
        </p:txBody>
      </p:sp>
      <p:sp>
        <p:nvSpPr>
          <p:cNvPr id="12" name="CaixaDeTexto 11">
            <a:extLst>
              <a:ext uri="{FF2B5EF4-FFF2-40B4-BE49-F238E27FC236}">
                <a16:creationId xmlns:a16="http://schemas.microsoft.com/office/drawing/2014/main" id="{EE5F13CA-CC70-44B1-A245-352949EDA0BD}"/>
              </a:ext>
            </a:extLst>
          </p:cNvPr>
          <p:cNvSpPr txBox="1"/>
          <p:nvPr/>
        </p:nvSpPr>
        <p:spPr>
          <a:xfrm>
            <a:off x="5719639" y="6034059"/>
            <a:ext cx="513075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a:t>¿QUÉ SON? ¿CÓMO OCURRE? ¿CONTRA QUÉ CUERPOS? ¿CÓMO NOS AFECTA?</a:t>
            </a:r>
            <a:endParaRPr lang="pt-BR" dirty="0"/>
          </a:p>
        </p:txBody>
      </p:sp>
    </p:spTree>
    <p:extLst>
      <p:ext uri="{BB962C8B-B14F-4D97-AF65-F5344CB8AC3E}">
        <p14:creationId xmlns:p14="http://schemas.microsoft.com/office/powerpoint/2010/main" val="418592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E61D6-9791-45C7-802E-D7B7603AB43D}"/>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5" name="Espaço Reservado para Conteúdo 4">
            <a:extLst>
              <a:ext uri="{FF2B5EF4-FFF2-40B4-BE49-F238E27FC236}">
                <a16:creationId xmlns:a16="http://schemas.microsoft.com/office/drawing/2014/main" id="{824FAEE7-F5FC-4440-8568-61FF46E407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92" t="8220" r="2132" b="7679"/>
          <a:stretch/>
        </p:blipFill>
        <p:spPr>
          <a:xfrm>
            <a:off x="3142937" y="2324482"/>
            <a:ext cx="5906126" cy="3987384"/>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
        <p:nvSpPr>
          <p:cNvPr id="6" name="CaixaDeTexto 5">
            <a:extLst>
              <a:ext uri="{FF2B5EF4-FFF2-40B4-BE49-F238E27FC236}">
                <a16:creationId xmlns:a16="http://schemas.microsoft.com/office/drawing/2014/main" id="{B7825B44-B995-4DBC-9861-E4DCA28C8DFF}"/>
              </a:ext>
            </a:extLst>
          </p:cNvPr>
          <p:cNvSpPr txBox="1"/>
          <p:nvPr/>
        </p:nvSpPr>
        <p:spPr>
          <a:xfrm>
            <a:off x="771295" y="1899108"/>
            <a:ext cx="2146791" cy="486103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1800" dirty="0">
                <a:latin typeface="+mj-lt"/>
                <a:ea typeface="Times New Roman" panose="02020603050405020304" pitchFamily="18" charset="0"/>
                <a:cs typeface="Times New Roman" panose="02020603050405020304" pitchFamily="18" charset="0"/>
              </a:rPr>
              <a:t>«</a:t>
            </a:r>
            <a:r>
              <a:rPr lang="pt-BR" dirty="0"/>
              <a:t>EL PERSONAL ES POLITICO</a:t>
            </a:r>
            <a:r>
              <a:rPr lang="it-IT" dirty="0">
                <a:latin typeface="+mj-lt"/>
                <a:cs typeface="Times New Roman" panose="02020603050405020304" pitchFamily="18" charset="0"/>
              </a:rPr>
              <a:t>»</a:t>
            </a:r>
            <a:endParaRPr lang="pt-BR" dirty="0"/>
          </a:p>
          <a:p>
            <a:pPr algn="ctr"/>
            <a:endParaRPr lang="pt-BR" dirty="0"/>
          </a:p>
          <a:p>
            <a:pPr algn="ctr"/>
            <a:r>
              <a:rPr lang="pt-BR" dirty="0"/>
              <a:t>EL POLITICO ES COLECTIVO</a:t>
            </a:r>
          </a:p>
          <a:p>
            <a:pPr algn="ctr"/>
            <a:endParaRPr lang="pt-BR" dirty="0"/>
          </a:p>
          <a:p>
            <a:pPr algn="ctr"/>
            <a:r>
              <a:rPr lang="pt-BR" dirty="0"/>
              <a:t>SI ES COLECTIVO, ES DE NOSOTRAS</a:t>
            </a:r>
          </a:p>
          <a:p>
            <a:pPr algn="ctr"/>
            <a:endParaRPr lang="pt-BR" dirty="0"/>
          </a:p>
          <a:p>
            <a:pPr algn="ctr"/>
            <a:r>
              <a:rPr lang="pt-BR" dirty="0"/>
              <a:t>Y DE NOSOTRAS JUNTAS</a:t>
            </a:r>
          </a:p>
          <a:p>
            <a:pPr algn="ctr"/>
            <a:endParaRPr lang="pt-BR" dirty="0"/>
          </a:p>
          <a:p>
            <a:pPr algn="ctr"/>
            <a:r>
              <a:rPr lang="pt-BR" sz="2300" b="1" dirty="0"/>
              <a:t>SIN CULPA, SIN MIEDO</a:t>
            </a:r>
          </a:p>
          <a:p>
            <a:pPr algn="ctr"/>
            <a:r>
              <a:rPr lang="pt-BR" sz="2300" b="1" dirty="0"/>
              <a:t>Y SIN SILENCIO</a:t>
            </a:r>
          </a:p>
        </p:txBody>
      </p:sp>
      <p:sp>
        <p:nvSpPr>
          <p:cNvPr id="8" name="CaixaDeTexto 7">
            <a:extLst>
              <a:ext uri="{FF2B5EF4-FFF2-40B4-BE49-F238E27FC236}">
                <a16:creationId xmlns:a16="http://schemas.microsoft.com/office/drawing/2014/main" id="{9A865926-D07B-4DEB-A957-074E7A0860F5}"/>
              </a:ext>
            </a:extLst>
          </p:cNvPr>
          <p:cNvSpPr txBox="1"/>
          <p:nvPr/>
        </p:nvSpPr>
        <p:spPr>
          <a:xfrm>
            <a:off x="8621160" y="3040901"/>
            <a:ext cx="2674627"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it-IT" sz="4000" dirty="0">
                <a:latin typeface="+mj-lt"/>
                <a:ea typeface="Times New Roman" panose="02020603050405020304" pitchFamily="18" charset="0"/>
                <a:cs typeface="Times New Roman" panose="02020603050405020304" pitchFamily="18" charset="0"/>
              </a:rPr>
              <a:t>«</a:t>
            </a:r>
            <a:r>
              <a:rPr lang="it-IT" sz="4000" dirty="0">
                <a:effectLst/>
                <a:latin typeface="+mj-lt"/>
                <a:ea typeface="Times New Roman" panose="02020603050405020304" pitchFamily="18" charset="0"/>
                <a:cs typeface="Times New Roman" panose="02020603050405020304" pitchFamily="18" charset="0"/>
              </a:rPr>
              <a:t>LA LIBERTAD ES NUESTRA»</a:t>
            </a:r>
            <a:endParaRPr lang="pt-BR" sz="4000" dirty="0">
              <a:latin typeface="+mj-lt"/>
            </a:endParaRPr>
          </a:p>
        </p:txBody>
      </p:sp>
    </p:spTree>
    <p:extLst>
      <p:ext uri="{BB962C8B-B14F-4D97-AF65-F5344CB8AC3E}">
        <p14:creationId xmlns:p14="http://schemas.microsoft.com/office/powerpoint/2010/main" val="360974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06590-DEF2-419E-8D13-18136860B036}"/>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7" name="Imagem 6">
            <a:extLst>
              <a:ext uri="{FF2B5EF4-FFF2-40B4-BE49-F238E27FC236}">
                <a16:creationId xmlns:a16="http://schemas.microsoft.com/office/drawing/2014/main" id="{0AEAD897-AFE4-42E1-B1B4-5A59BAF77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472" y="3123551"/>
            <a:ext cx="5430982" cy="3625180"/>
          </a:xfrm>
          <a:prstGeom prst="rect">
            <a:avLst/>
          </a:prstGeom>
          <a:ln>
            <a:noFill/>
          </a:ln>
          <a:effectLst>
            <a:softEdge rad="112500"/>
          </a:effectLst>
        </p:spPr>
      </p:pic>
      <p:pic>
        <p:nvPicPr>
          <p:cNvPr id="9" name="Imagem 8">
            <a:extLst>
              <a:ext uri="{FF2B5EF4-FFF2-40B4-BE49-F238E27FC236}">
                <a16:creationId xmlns:a16="http://schemas.microsoft.com/office/drawing/2014/main" id="{0A4469C9-46C8-4D4E-885C-C39EB6036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18" y="1801091"/>
            <a:ext cx="4662055" cy="3026057"/>
          </a:xfrm>
          <a:prstGeom prst="rect">
            <a:avLst/>
          </a:prstGeom>
          <a:ln>
            <a:noFill/>
          </a:ln>
          <a:effectLst>
            <a:softEdge rad="112500"/>
          </a:effectLst>
        </p:spPr>
      </p:pic>
      <p:pic>
        <p:nvPicPr>
          <p:cNvPr id="5" name="Espaço Reservado para Conteúdo 4">
            <a:extLst>
              <a:ext uri="{FF2B5EF4-FFF2-40B4-BE49-F238E27FC236}">
                <a16:creationId xmlns:a16="http://schemas.microsoft.com/office/drawing/2014/main" id="{E7B659F8-D0A5-48C2-826C-A8E670AC3AE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2038" y="4225636"/>
            <a:ext cx="4430870" cy="2523095"/>
          </a:xfrm>
          <a:prstGeom prst="rect">
            <a:avLst/>
          </a:prstGeom>
          <a:ln>
            <a:noFill/>
          </a:ln>
          <a:effectLst>
            <a:softEdge rad="112500"/>
          </a:effectLst>
        </p:spPr>
      </p:pic>
      <p:sp>
        <p:nvSpPr>
          <p:cNvPr id="12" name="CaixaDeTexto 11">
            <a:extLst>
              <a:ext uri="{FF2B5EF4-FFF2-40B4-BE49-F238E27FC236}">
                <a16:creationId xmlns:a16="http://schemas.microsoft.com/office/drawing/2014/main" id="{BF5FDE3E-47E1-4B1F-8D1E-853F34C4B4A2}"/>
              </a:ext>
            </a:extLst>
          </p:cNvPr>
          <p:cNvSpPr txBox="1"/>
          <p:nvPr/>
        </p:nvSpPr>
        <p:spPr>
          <a:xfrm>
            <a:off x="3626428" y="3274383"/>
            <a:ext cx="6199908" cy="369332"/>
          </a:xfrm>
          <a:prstGeom prst="rect">
            <a:avLst/>
          </a:prstGeom>
          <a:noFill/>
        </p:spPr>
        <p:txBody>
          <a:bodyPr wrap="square">
            <a:spAutoFit/>
          </a:bodyPr>
          <a:lstStyle/>
          <a:p>
            <a:r>
              <a:rPr lang="pt-BR" sz="1800" dirty="0"/>
              <a:t>M</a:t>
            </a:r>
            <a:endParaRPr lang="pt-BR" dirty="0"/>
          </a:p>
        </p:txBody>
      </p:sp>
      <p:pic>
        <p:nvPicPr>
          <p:cNvPr id="18" name="Imagem 17">
            <a:extLst>
              <a:ext uri="{FF2B5EF4-FFF2-40B4-BE49-F238E27FC236}">
                <a16:creationId xmlns:a16="http://schemas.microsoft.com/office/drawing/2014/main" id="{8C1421C3-FCFC-4FED-AD54-A0A65DBE7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529" y="1824949"/>
            <a:ext cx="3855060" cy="2570040"/>
          </a:xfrm>
          <a:prstGeom prst="rect">
            <a:avLst/>
          </a:prstGeom>
          <a:ln>
            <a:noFill/>
          </a:ln>
          <a:effectLst>
            <a:softEdge rad="112500"/>
          </a:effectLst>
        </p:spPr>
      </p:pic>
      <p:pic>
        <p:nvPicPr>
          <p:cNvPr id="16" name="Imagem 15">
            <a:extLst>
              <a:ext uri="{FF2B5EF4-FFF2-40B4-BE49-F238E27FC236}">
                <a16:creationId xmlns:a16="http://schemas.microsoft.com/office/drawing/2014/main" id="{89F2959B-439C-4CD4-BE9F-FDB00DE467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1103" y="3429000"/>
            <a:ext cx="3579705" cy="3347345"/>
          </a:xfrm>
          <a:prstGeom prst="rect">
            <a:avLst/>
          </a:prstGeom>
          <a:ln>
            <a:noFill/>
          </a:ln>
          <a:effectLst>
            <a:softEdge rad="112500"/>
          </a:effectLst>
        </p:spPr>
      </p:pic>
      <p:pic>
        <p:nvPicPr>
          <p:cNvPr id="20" name="Imagem 19">
            <a:extLst>
              <a:ext uri="{FF2B5EF4-FFF2-40B4-BE49-F238E27FC236}">
                <a16:creationId xmlns:a16="http://schemas.microsoft.com/office/drawing/2014/main" id="{46A44747-F05C-4F42-ABAA-D721F9B789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1797336"/>
            <a:ext cx="3319633" cy="2155392"/>
          </a:xfrm>
          <a:prstGeom prst="rect">
            <a:avLst/>
          </a:prstGeom>
          <a:ln>
            <a:noFill/>
          </a:ln>
          <a:effectLst>
            <a:softEdge rad="112500"/>
          </a:effectLst>
        </p:spPr>
      </p:pic>
      <p:sp>
        <p:nvSpPr>
          <p:cNvPr id="10" name="CaixaDeTexto 9">
            <a:extLst>
              <a:ext uri="{FF2B5EF4-FFF2-40B4-BE49-F238E27FC236}">
                <a16:creationId xmlns:a16="http://schemas.microsoft.com/office/drawing/2014/main" id="{4AD38F2E-890C-421B-BFB3-189AA56F46CD}"/>
              </a:ext>
            </a:extLst>
          </p:cNvPr>
          <p:cNvSpPr txBox="1"/>
          <p:nvPr/>
        </p:nvSpPr>
        <p:spPr>
          <a:xfrm>
            <a:off x="4113750" y="3272956"/>
            <a:ext cx="3964500" cy="13234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sz="4000" dirty="0"/>
              <a:t>JUSTICIAS FEMINISTAS</a:t>
            </a:r>
          </a:p>
        </p:txBody>
      </p:sp>
    </p:spTree>
    <p:extLst>
      <p:ext uri="{BB962C8B-B14F-4D97-AF65-F5344CB8AC3E}">
        <p14:creationId xmlns:p14="http://schemas.microsoft.com/office/powerpoint/2010/main" val="154528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2CE05-2655-4F8A-8E23-A152F41B7056}"/>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sp>
        <p:nvSpPr>
          <p:cNvPr id="3" name="Espaço Reservado para Conteúdo 2">
            <a:extLst>
              <a:ext uri="{FF2B5EF4-FFF2-40B4-BE49-F238E27FC236}">
                <a16:creationId xmlns:a16="http://schemas.microsoft.com/office/drawing/2014/main" id="{00D195A4-88CD-46B0-81F5-203F5420D2CE}"/>
              </a:ext>
            </a:extLst>
          </p:cNvPr>
          <p:cNvSpPr>
            <a:spLocks noGrp="1"/>
          </p:cNvSpPr>
          <p:nvPr>
            <p:ph idx="1"/>
          </p:nvPr>
        </p:nvSpPr>
        <p:spPr>
          <a:xfrm>
            <a:off x="581192" y="2180496"/>
            <a:ext cx="11029615" cy="4234159"/>
          </a:xfrm>
        </p:spPr>
        <p:style>
          <a:lnRef idx="2">
            <a:schemeClr val="accent1"/>
          </a:lnRef>
          <a:fillRef idx="1">
            <a:schemeClr val="lt1"/>
          </a:fillRef>
          <a:effectRef idx="0">
            <a:schemeClr val="accent1"/>
          </a:effectRef>
          <a:fontRef idx="minor">
            <a:schemeClr val="dk1"/>
          </a:fontRef>
        </p:style>
        <p:txBody>
          <a:bodyPr>
            <a:normAutofit fontScale="92500"/>
          </a:bodyPr>
          <a:lstStyle/>
          <a:p>
            <a:pPr marL="254000" indent="359410" algn="just">
              <a:lnSpc>
                <a:spcPct val="150000"/>
              </a:lnSpc>
              <a:spcAft>
                <a:spcPts val="0"/>
              </a:spcAft>
            </a:pPr>
            <a:endParaRPr lang="pt-PT" sz="1800" dirty="0">
              <a:effectLst/>
              <a:latin typeface="Garamond" panose="02020404030301010803" pitchFamily="18" charset="0"/>
              <a:ea typeface="Century" panose="02040604050505020304" pitchFamily="18" charset="0"/>
              <a:cs typeface="Century" panose="02040604050505020304" pitchFamily="18" charset="0"/>
            </a:endParaRPr>
          </a:p>
          <a:p>
            <a:pPr marL="254000" indent="359410" algn="just">
              <a:lnSpc>
                <a:spcPct val="150000"/>
              </a:lnSpc>
              <a:spcAft>
                <a:spcPts val="0"/>
              </a:spcAft>
            </a:pPr>
            <a:r>
              <a:rPr lang="pt-PT" sz="1800" b="1" dirty="0">
                <a:effectLst/>
                <a:latin typeface="+mj-lt"/>
                <a:ea typeface="Century" panose="02040604050505020304" pitchFamily="18" charset="0"/>
                <a:cs typeface="Century" panose="02040604050505020304" pitchFamily="18" charset="0"/>
              </a:rPr>
              <a:t>DESINDIVIDUALIZAR EL PROBLEMA </a:t>
            </a:r>
            <a:endParaRPr lang="pt-BR" sz="1800" b="1" dirty="0">
              <a:effectLst/>
              <a:latin typeface="+mj-lt"/>
              <a:ea typeface="Century" panose="02040604050505020304" pitchFamily="18" charset="0"/>
              <a:cs typeface="Century" panose="02040604050505020304" pitchFamily="18" charset="0"/>
            </a:endParaRPr>
          </a:p>
          <a:p>
            <a:pPr marL="254000" indent="359410" algn="just">
              <a:lnSpc>
                <a:spcPct val="150000"/>
              </a:lnSpc>
              <a:spcAft>
                <a:spcPts val="0"/>
              </a:spcAft>
            </a:pPr>
            <a:r>
              <a:rPr lang="pt-PT" sz="1800" b="1" dirty="0">
                <a:effectLst/>
                <a:latin typeface="+mj-lt"/>
                <a:ea typeface="Century" panose="02040604050505020304" pitchFamily="18" charset="0"/>
                <a:cs typeface="Century" panose="02040604050505020304" pitchFamily="18" charset="0"/>
              </a:rPr>
              <a:t>MULTIPLICAR LAS RESISTENCIAS </a:t>
            </a:r>
          </a:p>
          <a:p>
            <a:pPr marL="254000" indent="359410" algn="just">
              <a:lnSpc>
                <a:spcPct val="150000"/>
              </a:lnSpc>
              <a:spcAft>
                <a:spcPts val="0"/>
              </a:spcAft>
            </a:pPr>
            <a:r>
              <a:rPr lang="es-ES" b="1" dirty="0">
                <a:latin typeface="+mj-lt"/>
                <a:ea typeface="Century" panose="02040604050505020304" pitchFamily="18" charset="0"/>
                <a:cs typeface="Century" panose="02040604050505020304" pitchFamily="18" charset="0"/>
              </a:rPr>
              <a:t>CONSTRUIR AUTONOMIA ENTRE MUJERES Y CUERPOS FEMINIZADOS Y RACIALIZADOS</a:t>
            </a:r>
          </a:p>
          <a:p>
            <a:pPr marL="254000" indent="359410" algn="just">
              <a:lnSpc>
                <a:spcPct val="150000"/>
              </a:lnSpc>
              <a:spcAft>
                <a:spcPts val="0"/>
              </a:spcAft>
            </a:pPr>
            <a:r>
              <a:rPr lang="pt-PT" b="1" dirty="0">
                <a:latin typeface="+mj-lt"/>
                <a:ea typeface="Century" panose="02040604050505020304" pitchFamily="18" charset="0"/>
                <a:cs typeface="Century" panose="02040604050505020304" pitchFamily="18" charset="0"/>
              </a:rPr>
              <a:t>ROMPER EL SILENCIO</a:t>
            </a:r>
            <a:endParaRPr lang="pt-PT" sz="1800" b="1" dirty="0">
              <a:effectLst/>
              <a:latin typeface="+mj-lt"/>
              <a:ea typeface="Century" panose="02040604050505020304" pitchFamily="18" charset="0"/>
              <a:cs typeface="Century" panose="02040604050505020304" pitchFamily="18" charset="0"/>
            </a:endParaRPr>
          </a:p>
          <a:p>
            <a:pPr marL="254000" indent="0" algn="ctr">
              <a:lnSpc>
                <a:spcPct val="150000"/>
              </a:lnSpc>
              <a:spcAft>
                <a:spcPts val="0"/>
              </a:spcAft>
              <a:buNone/>
            </a:pPr>
            <a:r>
              <a:rPr lang="it-IT" sz="3000" b="1" dirty="0">
                <a:solidFill>
                  <a:schemeClr val="accent1"/>
                </a:solidFill>
                <a:latin typeface="+mj-lt"/>
                <a:ea typeface="Times New Roman" panose="02020603050405020304" pitchFamily="18" charset="0"/>
                <a:cs typeface="Times New Roman" panose="02020603050405020304" pitchFamily="18" charset="0"/>
              </a:rPr>
              <a:t>JUSTICIAS FEMINISTAS</a:t>
            </a:r>
          </a:p>
          <a:p>
            <a:pPr marL="254000" indent="359410" algn="ctr">
              <a:lnSpc>
                <a:spcPct val="150000"/>
              </a:lnSpc>
              <a:spcAft>
                <a:spcPts val="0"/>
              </a:spcAft>
            </a:pPr>
            <a:r>
              <a:rPr lang="it-IT" sz="2200" dirty="0">
                <a:latin typeface="+mj-lt"/>
                <a:ea typeface="Times New Roman" panose="02020603050405020304" pitchFamily="18" charset="0"/>
                <a:cs typeface="Times New Roman" panose="02020603050405020304" pitchFamily="18" charset="0"/>
              </a:rPr>
              <a:t> «</a:t>
            </a:r>
            <a:r>
              <a:rPr lang="it-IT" sz="2200" dirty="0">
                <a:effectLst/>
                <a:latin typeface="+mj-lt"/>
                <a:ea typeface="Times New Roman" panose="02020603050405020304" pitchFamily="18" charset="0"/>
                <a:cs typeface="Times New Roman" panose="02020603050405020304" pitchFamily="18" charset="0"/>
              </a:rPr>
              <a:t>nosotras, desde nuestra libertad y legitimidad recobradas, ocupemos colectivamente el espacio que nos corresponde y creemos las condiciones de una vida justa para nosotras.»</a:t>
            </a:r>
            <a:endParaRPr lang="pt-BR" sz="2200" dirty="0">
              <a:effectLst/>
              <a:latin typeface="+mj-lt"/>
              <a:ea typeface="Century" panose="02040604050505020304" pitchFamily="18" charset="0"/>
              <a:cs typeface="Century" panose="02040604050505020304" pitchFamily="18" charset="0"/>
            </a:endParaRPr>
          </a:p>
          <a:p>
            <a:endParaRPr lang="pt-BR" dirty="0"/>
          </a:p>
        </p:txBody>
      </p:sp>
    </p:spTree>
    <p:extLst>
      <p:ext uri="{BB962C8B-B14F-4D97-AF65-F5344CB8AC3E}">
        <p14:creationId xmlns:p14="http://schemas.microsoft.com/office/powerpoint/2010/main" val="183657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B6A8F-45DA-4EC6-BBF0-40B1EEE6E319}"/>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5" name="Espaço Reservado para Conteúdo 4">
            <a:extLst>
              <a:ext uri="{FF2B5EF4-FFF2-40B4-BE49-F238E27FC236}">
                <a16:creationId xmlns:a16="http://schemas.microsoft.com/office/drawing/2014/main" id="{F6C2D590-F968-4DC1-89C2-7A22B96B6C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482" y="2477606"/>
            <a:ext cx="6246064" cy="3678238"/>
          </a:xfrm>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CaixaDeTexto 5">
            <a:extLst>
              <a:ext uri="{FF2B5EF4-FFF2-40B4-BE49-F238E27FC236}">
                <a16:creationId xmlns:a16="http://schemas.microsoft.com/office/drawing/2014/main" id="{73CB303D-DA1F-402B-857D-F61E4400BECC}"/>
              </a:ext>
            </a:extLst>
          </p:cNvPr>
          <p:cNvSpPr txBox="1"/>
          <p:nvPr/>
        </p:nvSpPr>
        <p:spPr>
          <a:xfrm>
            <a:off x="7387588" y="2023789"/>
            <a:ext cx="4223220" cy="4585871"/>
          </a:xfrm>
          <a:prstGeom prst="rect">
            <a:avLst/>
          </a:prstGeom>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pt-BR" sz="2400" b="1" dirty="0"/>
          </a:p>
          <a:p>
            <a:pPr algn="ctr"/>
            <a:r>
              <a:rPr lang="pt-BR" sz="2400" b="1" dirty="0"/>
              <a:t>REAPROPRIARNOS </a:t>
            </a:r>
          </a:p>
          <a:p>
            <a:pPr algn="ctr"/>
            <a:r>
              <a:rPr lang="pt-BR" sz="2400" b="1" dirty="0"/>
              <a:t>DEL </a:t>
            </a:r>
          </a:p>
          <a:p>
            <a:pPr algn="ctr"/>
            <a:r>
              <a:rPr lang="pt-BR" sz="2400" b="1" dirty="0"/>
              <a:t>CUERPO</a:t>
            </a:r>
          </a:p>
          <a:p>
            <a:endParaRPr lang="pt-BR" dirty="0"/>
          </a:p>
          <a:p>
            <a:pPr marL="285750" indent="-285750">
              <a:buFont typeface="Arial" panose="020B0604020202020204" pitchFamily="34" charset="0"/>
              <a:buChar char="•"/>
            </a:pPr>
            <a:r>
              <a:rPr lang="es-ES" sz="2200" dirty="0">
                <a:effectLst/>
                <a:latin typeface="Calibri" panose="020F0502020204030204" pitchFamily="34" charset="0"/>
                <a:ea typeface="Times New Roman" panose="02020603050405020304" pitchFamily="18" charset="0"/>
                <a:cs typeface="Times New Roman" panose="02020603050405020304" pitchFamily="18" charset="0"/>
              </a:rPr>
              <a:t>Desarrollar estrategias de autodefensa y protección;</a:t>
            </a:r>
          </a:p>
          <a:p>
            <a:pPr marL="285750" indent="-285750">
              <a:buFont typeface="Arial" panose="020B0604020202020204" pitchFamily="34" charset="0"/>
              <a:buChar char="•"/>
            </a:pPr>
            <a:endParaRPr lang="es-ES" sz="12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sz="2200" dirty="0">
                <a:effectLst/>
                <a:latin typeface="Calibri" panose="020F0502020204030204" pitchFamily="34" charset="0"/>
                <a:ea typeface="Times New Roman" panose="02020603050405020304" pitchFamily="18" charset="0"/>
                <a:cs typeface="Times New Roman" panose="02020603050405020304" pitchFamily="18" charset="0"/>
              </a:rPr>
              <a:t>Crear espacios de justicia afuera de la voz de la autoridad moral patriarcal y colonial;</a:t>
            </a:r>
          </a:p>
          <a:p>
            <a:pPr marL="285750" indent="-285750">
              <a:buFont typeface="Arial" panose="020B0604020202020204" pitchFamily="34" charset="0"/>
              <a:buChar char="•"/>
            </a:pPr>
            <a:endParaRPr lang="it-IT" sz="12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it-IT" sz="2200" dirty="0">
                <a:latin typeface="Calibri" panose="020F0502020204030204" pitchFamily="34" charset="0"/>
                <a:cs typeface="Times New Roman" panose="02020603050405020304" pitchFamily="18" charset="0"/>
              </a:rPr>
              <a:t>Justicia hecha desde nuestras experiencias y nuestros cuerpos.</a:t>
            </a:r>
          </a:p>
        </p:txBody>
      </p:sp>
    </p:spTree>
    <p:extLst>
      <p:ext uri="{BB962C8B-B14F-4D97-AF65-F5344CB8AC3E}">
        <p14:creationId xmlns:p14="http://schemas.microsoft.com/office/powerpoint/2010/main" val="297545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A5283-1F18-44E6-BF10-8E7C6DD5F3E2}"/>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sp>
        <p:nvSpPr>
          <p:cNvPr id="3" name="Espaço Reservado para Conteúdo 2" descr="“No es trabajo de los hombres ni del sistema darnos nuestra libertad. Al contrario, como que su trabajo del sistema capitalista patriarcal es mantenernos sometidas. Si queremos ser libres tenemos que conquistar la libertad nosotras mismas como mujeres que somos.” &#10;(Mujeres Zapatistas, 2018)&#10;&#10;">
            <a:extLst>
              <a:ext uri="{FF2B5EF4-FFF2-40B4-BE49-F238E27FC236}">
                <a16:creationId xmlns:a16="http://schemas.microsoft.com/office/drawing/2014/main" id="{3A8CC2ED-D374-4C6D-BDF4-1262BD7556BD}"/>
              </a:ext>
            </a:extLst>
          </p:cNvPr>
          <p:cNvSpPr>
            <a:spLocks noGrp="1"/>
          </p:cNvSpPr>
          <p:nvPr>
            <p:ph idx="1"/>
          </p:nvPr>
        </p:nvSpPr>
        <p:spPr>
          <a:xfrm>
            <a:off x="692727" y="3086208"/>
            <a:ext cx="7011099" cy="35052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 sz="2500" b="1" i="0" u="none" strike="noStrike" baseline="0" dirty="0">
                <a:solidFill>
                  <a:schemeClr val="accent1"/>
                </a:solidFill>
                <a:latin typeface="+mj-lt"/>
              </a:rPr>
              <a:t>“No es trabajo de los hombres ni del sistema darnos nuestra libertad. Al contrario, como que su trabajo del sistema capitalista patriarcal es mantenernos sometidas. Si queremos ser libres tenemos que conquistar la libertad nosotras mismas como mujeres que somos.” </a:t>
            </a:r>
          </a:p>
          <a:p>
            <a:pPr marL="0" indent="0" algn="r">
              <a:buNone/>
            </a:pPr>
            <a:r>
              <a:rPr lang="es-ES" sz="2200" b="0" i="0" u="none" strike="noStrike" baseline="0" dirty="0">
                <a:solidFill>
                  <a:schemeClr val="accent1"/>
                </a:solidFill>
                <a:latin typeface="+mj-lt"/>
              </a:rPr>
              <a:t>(Mujeres Zapatistas, 2018)</a:t>
            </a:r>
            <a:endParaRPr lang="pt-BR" sz="2200" dirty="0">
              <a:solidFill>
                <a:schemeClr val="accent1"/>
              </a:solidFill>
              <a:latin typeface="+mj-lt"/>
            </a:endParaRPr>
          </a:p>
        </p:txBody>
      </p:sp>
      <p:sp>
        <p:nvSpPr>
          <p:cNvPr id="5" name="CaixaDeTexto 4">
            <a:extLst>
              <a:ext uri="{FF2B5EF4-FFF2-40B4-BE49-F238E27FC236}">
                <a16:creationId xmlns:a16="http://schemas.microsoft.com/office/drawing/2014/main" id="{EF12A1C0-5C1D-4B53-B1F9-930B472EE272}"/>
              </a:ext>
            </a:extLst>
          </p:cNvPr>
          <p:cNvSpPr txBox="1"/>
          <p:nvPr/>
        </p:nvSpPr>
        <p:spPr>
          <a:xfrm>
            <a:off x="2131500" y="1923774"/>
            <a:ext cx="3964500" cy="13234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sz="4000" dirty="0"/>
              <a:t>JUSTICIAS FEMINISTAS</a:t>
            </a:r>
          </a:p>
        </p:txBody>
      </p:sp>
      <p:pic>
        <p:nvPicPr>
          <p:cNvPr id="9" name="Imagem 8">
            <a:extLst>
              <a:ext uri="{FF2B5EF4-FFF2-40B4-BE49-F238E27FC236}">
                <a16:creationId xmlns:a16="http://schemas.microsoft.com/office/drawing/2014/main" id="{9A884DD9-5C7D-4D4B-ACB1-22A3B1585CD7}"/>
              </a:ext>
            </a:extLst>
          </p:cNvPr>
          <p:cNvPicPr>
            <a:picLocks noChangeAspect="1"/>
          </p:cNvPicPr>
          <p:nvPr/>
        </p:nvPicPr>
        <p:blipFill rotWithShape="1">
          <a:blip r:embed="rId2">
            <a:extLst>
              <a:ext uri="{28A0092B-C50C-407E-A947-70E740481C1C}">
                <a14:useLocalDpi xmlns:a14="http://schemas.microsoft.com/office/drawing/2010/main" val="0"/>
              </a:ext>
            </a:extLst>
          </a:blip>
          <a:srcRect l="19422" t="7383" r="16920" b="5389"/>
          <a:stretch/>
        </p:blipFill>
        <p:spPr>
          <a:xfrm>
            <a:off x="7974768" y="2094027"/>
            <a:ext cx="3267856" cy="40730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900394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B29A0-F500-47F0-8854-43D1A017EE5D}"/>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5" name="Espaço Reservado para Conteúdo 4">
            <a:extLst>
              <a:ext uri="{FF2B5EF4-FFF2-40B4-BE49-F238E27FC236}">
                <a16:creationId xmlns:a16="http://schemas.microsoft.com/office/drawing/2014/main" id="{D2ECE809-A1B8-41C6-9474-52551D9727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4710" y="2247639"/>
            <a:ext cx="7242580" cy="4073096"/>
          </a:xfrm>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CaixaDeTexto 5">
            <a:extLst>
              <a:ext uri="{FF2B5EF4-FFF2-40B4-BE49-F238E27FC236}">
                <a16:creationId xmlns:a16="http://schemas.microsoft.com/office/drawing/2014/main" id="{C3A49ED2-D0C2-4557-B04E-E2A58851DF72}"/>
              </a:ext>
            </a:extLst>
          </p:cNvPr>
          <p:cNvSpPr txBox="1"/>
          <p:nvPr/>
        </p:nvSpPr>
        <p:spPr>
          <a:xfrm>
            <a:off x="9248931" y="5724957"/>
            <a:ext cx="1693890" cy="8617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pt-BR" sz="2500" b="1" dirty="0">
                <a:solidFill>
                  <a:schemeClr val="bg1"/>
                </a:solidFill>
              </a:rPr>
              <a:t>MUCHAS</a:t>
            </a:r>
          </a:p>
          <a:p>
            <a:r>
              <a:rPr lang="pt-BR" sz="2500" b="1" dirty="0">
                <a:solidFill>
                  <a:schemeClr val="bg1"/>
                </a:solidFill>
              </a:rPr>
              <a:t>GRACIAS</a:t>
            </a:r>
          </a:p>
        </p:txBody>
      </p:sp>
    </p:spTree>
    <p:extLst>
      <p:ext uri="{BB962C8B-B14F-4D97-AF65-F5344CB8AC3E}">
        <p14:creationId xmlns:p14="http://schemas.microsoft.com/office/powerpoint/2010/main" val="302780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DF743-0671-41C1-AFC1-DA157A0C4636}"/>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5" name="Espaço Reservado para Conteúdo 4">
            <a:extLst>
              <a:ext uri="{FF2B5EF4-FFF2-40B4-BE49-F238E27FC236}">
                <a16:creationId xmlns:a16="http://schemas.microsoft.com/office/drawing/2014/main" id="{2A8D9074-9B60-41E1-9F6A-AA882523D0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210" y="2084243"/>
            <a:ext cx="5611790" cy="4623248"/>
          </a:xfrm>
        </p:spPr>
      </p:pic>
      <p:sp>
        <p:nvSpPr>
          <p:cNvPr id="6" name="CaixaDeTexto 5">
            <a:extLst>
              <a:ext uri="{FF2B5EF4-FFF2-40B4-BE49-F238E27FC236}">
                <a16:creationId xmlns:a16="http://schemas.microsoft.com/office/drawing/2014/main" id="{7256EB34-0A6E-4B2D-8141-2A28DCFF42F4}"/>
              </a:ext>
            </a:extLst>
          </p:cNvPr>
          <p:cNvSpPr txBox="1"/>
          <p:nvPr/>
        </p:nvSpPr>
        <p:spPr>
          <a:xfrm>
            <a:off x="6941827" y="2618457"/>
            <a:ext cx="4087091" cy="35548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ctr">
              <a:buFont typeface="Wingdings" panose="05000000000000000000" pitchFamily="2" charset="2"/>
              <a:buChar char="q"/>
            </a:pPr>
            <a:r>
              <a:rPr lang="pt-BR" sz="2500" b="1" dirty="0">
                <a:solidFill>
                  <a:schemeClr val="accent1"/>
                </a:solidFill>
              </a:rPr>
              <a:t>AGRADECIMIENTOS</a:t>
            </a:r>
          </a:p>
          <a:p>
            <a:pPr marL="342900" indent="-342900" algn="ctr">
              <a:buFont typeface="Wingdings" panose="05000000000000000000" pitchFamily="2" charset="2"/>
              <a:buChar char="q"/>
            </a:pPr>
            <a:endParaRPr lang="pt-BR" sz="2500" b="1" dirty="0">
              <a:solidFill>
                <a:schemeClr val="accent1"/>
              </a:solidFill>
            </a:endParaRPr>
          </a:p>
          <a:p>
            <a:pPr marL="342900" indent="-342900" algn="ctr">
              <a:buFont typeface="Wingdings" panose="05000000000000000000" pitchFamily="2" charset="2"/>
              <a:buChar char="q"/>
            </a:pPr>
            <a:endParaRPr lang="pt-BR" sz="2500" b="1" dirty="0">
              <a:solidFill>
                <a:schemeClr val="accent1"/>
              </a:solidFill>
            </a:endParaRPr>
          </a:p>
          <a:p>
            <a:pPr marL="342900" indent="-342900" algn="ctr">
              <a:buClr>
                <a:schemeClr val="accent1"/>
              </a:buClr>
              <a:buFont typeface="Wingdings" panose="05000000000000000000" pitchFamily="2" charset="2"/>
              <a:buChar char="q"/>
            </a:pPr>
            <a:endParaRPr lang="pt-BR" sz="2500" b="1" dirty="0">
              <a:solidFill>
                <a:schemeClr val="accent1"/>
              </a:solidFill>
            </a:endParaRPr>
          </a:p>
          <a:p>
            <a:pPr marL="342900" indent="-342900" algn="ctr">
              <a:buFont typeface="Wingdings" panose="05000000000000000000" pitchFamily="2" charset="2"/>
              <a:buChar char="q"/>
            </a:pPr>
            <a:r>
              <a:rPr lang="pt-BR" sz="2500" b="1" dirty="0">
                <a:solidFill>
                  <a:schemeClr val="accent1"/>
                </a:solidFill>
              </a:rPr>
              <a:t>BIENVENIDA</a:t>
            </a:r>
          </a:p>
          <a:p>
            <a:pPr marL="342900" indent="-342900" algn="ctr">
              <a:buFont typeface="Wingdings" panose="05000000000000000000" pitchFamily="2" charset="2"/>
              <a:buChar char="q"/>
            </a:pPr>
            <a:endParaRPr lang="pt-BR" sz="2500" b="1" dirty="0">
              <a:solidFill>
                <a:schemeClr val="accent1"/>
              </a:solidFill>
            </a:endParaRPr>
          </a:p>
          <a:p>
            <a:pPr marL="342900" indent="-342900" algn="ctr">
              <a:buFont typeface="Wingdings" panose="05000000000000000000" pitchFamily="2" charset="2"/>
              <a:buChar char="q"/>
            </a:pPr>
            <a:endParaRPr lang="pt-BR" sz="2500" b="1" dirty="0">
              <a:solidFill>
                <a:schemeClr val="accent1"/>
              </a:solidFill>
            </a:endParaRPr>
          </a:p>
          <a:p>
            <a:pPr marL="342900" indent="-342900" algn="ctr">
              <a:buFont typeface="Wingdings" panose="05000000000000000000" pitchFamily="2" charset="2"/>
              <a:buChar char="q"/>
            </a:pPr>
            <a:endParaRPr lang="pt-BR" sz="2500" b="1" dirty="0">
              <a:solidFill>
                <a:schemeClr val="accent1"/>
              </a:solidFill>
            </a:endParaRPr>
          </a:p>
          <a:p>
            <a:pPr marL="342900" indent="-342900" algn="ctr">
              <a:buFont typeface="Wingdings" panose="05000000000000000000" pitchFamily="2" charset="2"/>
              <a:buChar char="q"/>
            </a:pPr>
            <a:r>
              <a:rPr lang="pt-BR" sz="2500" b="1" dirty="0">
                <a:solidFill>
                  <a:schemeClr val="accent1"/>
                </a:solidFill>
              </a:rPr>
              <a:t>QUIENES SOMOS</a:t>
            </a:r>
          </a:p>
        </p:txBody>
      </p:sp>
    </p:spTree>
    <p:extLst>
      <p:ext uri="{BB962C8B-B14F-4D97-AF65-F5344CB8AC3E}">
        <p14:creationId xmlns:p14="http://schemas.microsoft.com/office/powerpoint/2010/main" val="77736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0FC52-25AB-4003-B52B-B393B73AC782}"/>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sp>
        <p:nvSpPr>
          <p:cNvPr id="3" name="Espaço Reservado para Conteúdo 2">
            <a:extLst>
              <a:ext uri="{FF2B5EF4-FFF2-40B4-BE49-F238E27FC236}">
                <a16:creationId xmlns:a16="http://schemas.microsoft.com/office/drawing/2014/main" id="{9CAFC5AC-8EBE-4652-A819-FCFA6FB98B39}"/>
              </a:ext>
            </a:extLst>
          </p:cNvPr>
          <p:cNvSpPr>
            <a:spLocks noGrp="1"/>
          </p:cNvSpPr>
          <p:nvPr>
            <p:ph idx="1"/>
          </p:nvPr>
        </p:nvSpPr>
        <p:spPr>
          <a:xfrm>
            <a:off x="581192" y="2180496"/>
            <a:ext cx="11029615" cy="4297659"/>
          </a:xfrm>
        </p:spPr>
        <p:style>
          <a:lnRef idx="3">
            <a:schemeClr val="lt1"/>
          </a:lnRef>
          <a:fillRef idx="1">
            <a:schemeClr val="accent1"/>
          </a:fillRef>
          <a:effectRef idx="1">
            <a:schemeClr val="accent1"/>
          </a:effectRef>
          <a:fontRef idx="minor">
            <a:schemeClr val="lt1"/>
          </a:fontRef>
        </p:style>
        <p:txBody>
          <a:bodyPr/>
          <a:lstStyle/>
          <a:p>
            <a:endParaRPr lang="pt-BR" dirty="0"/>
          </a:p>
          <a:p>
            <a:endParaRPr lang="pt-BR" dirty="0"/>
          </a:p>
          <a:p>
            <a:pPr lvl="2"/>
            <a:r>
              <a:rPr lang="pt-BR" sz="2000" b="1" dirty="0"/>
              <a:t>PATRIARCADO</a:t>
            </a:r>
          </a:p>
          <a:p>
            <a:pPr lvl="2"/>
            <a:r>
              <a:rPr lang="pt-BR" sz="2000" b="1" dirty="0"/>
              <a:t>CAPITALISMO </a:t>
            </a:r>
          </a:p>
          <a:p>
            <a:pPr lvl="2"/>
            <a:r>
              <a:rPr lang="pt-BR" sz="2000" b="1" dirty="0"/>
              <a:t>COLONIALISMO</a:t>
            </a:r>
          </a:p>
          <a:p>
            <a:pPr lvl="2"/>
            <a:r>
              <a:rPr lang="pt-BR" sz="2000" b="1" dirty="0"/>
              <a:t>RACISMO </a:t>
            </a:r>
          </a:p>
        </p:txBody>
      </p:sp>
      <p:sp>
        <p:nvSpPr>
          <p:cNvPr id="8" name="CaixaDeTexto 7">
            <a:extLst>
              <a:ext uri="{FF2B5EF4-FFF2-40B4-BE49-F238E27FC236}">
                <a16:creationId xmlns:a16="http://schemas.microsoft.com/office/drawing/2014/main" id="{618F8CEF-15B4-4091-BA3E-5A3AA37858DF}"/>
              </a:ext>
            </a:extLst>
          </p:cNvPr>
          <p:cNvSpPr txBox="1"/>
          <p:nvPr/>
        </p:nvSpPr>
        <p:spPr>
          <a:xfrm>
            <a:off x="1343891" y="2521527"/>
            <a:ext cx="3574473" cy="1015663"/>
          </a:xfrm>
          <a:prstGeom prst="rect">
            <a:avLst/>
          </a:prstGeom>
          <a:noFill/>
        </p:spPr>
        <p:txBody>
          <a:bodyPr wrap="square" rtlCol="0">
            <a:spAutoFit/>
          </a:bodyPr>
          <a:lstStyle/>
          <a:p>
            <a:r>
              <a:rPr lang="es-ES" sz="3000" dirty="0">
                <a:solidFill>
                  <a:schemeClr val="bg1"/>
                </a:solidFill>
              </a:rPr>
              <a:t>¿Qué es la violencia patriarcal?</a:t>
            </a:r>
            <a:endParaRPr lang="pt-BR" sz="3000" dirty="0">
              <a:solidFill>
                <a:schemeClr val="bg1"/>
              </a:solidFill>
            </a:endParaRPr>
          </a:p>
        </p:txBody>
      </p:sp>
      <p:pic>
        <p:nvPicPr>
          <p:cNvPr id="11" name="Imagem 10">
            <a:extLst>
              <a:ext uri="{FF2B5EF4-FFF2-40B4-BE49-F238E27FC236}">
                <a16:creationId xmlns:a16="http://schemas.microsoft.com/office/drawing/2014/main" id="{942C35A7-1CCC-420C-8781-6AFC1567F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90" y="2355053"/>
            <a:ext cx="6293321" cy="3948544"/>
          </a:xfrm>
          <a:prstGeom prst="rect">
            <a:avLst/>
          </a:prstGeom>
        </p:spPr>
      </p:pic>
    </p:spTree>
    <p:extLst>
      <p:ext uri="{BB962C8B-B14F-4D97-AF65-F5344CB8AC3E}">
        <p14:creationId xmlns:p14="http://schemas.microsoft.com/office/powerpoint/2010/main" val="319259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E3778-A9CC-41A8-BC33-08FAAFC99EFD}"/>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5" name="Espaço Reservado para Conteúdo 4">
            <a:extLst>
              <a:ext uri="{FF2B5EF4-FFF2-40B4-BE49-F238E27FC236}">
                <a16:creationId xmlns:a16="http://schemas.microsoft.com/office/drawing/2014/main" id="{31867671-603D-463C-914F-D7F6716166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841" y="2202873"/>
            <a:ext cx="3352800" cy="1423077"/>
          </a:xfrm>
        </p:spPr>
      </p:pic>
      <p:pic>
        <p:nvPicPr>
          <p:cNvPr id="7" name="Imagem 6">
            <a:extLst>
              <a:ext uri="{FF2B5EF4-FFF2-40B4-BE49-F238E27FC236}">
                <a16:creationId xmlns:a16="http://schemas.microsoft.com/office/drawing/2014/main" id="{082051AB-77A0-4C90-9165-B9DEDC14A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701" y="2202873"/>
            <a:ext cx="4367274" cy="4253345"/>
          </a:xfrm>
          <a:prstGeom prst="rect">
            <a:avLst/>
          </a:prstGeom>
        </p:spPr>
      </p:pic>
      <p:sp>
        <p:nvSpPr>
          <p:cNvPr id="8" name="CaixaDeTexto 7">
            <a:extLst>
              <a:ext uri="{FF2B5EF4-FFF2-40B4-BE49-F238E27FC236}">
                <a16:creationId xmlns:a16="http://schemas.microsoft.com/office/drawing/2014/main" id="{056F58C7-B457-4B86-9FA4-F51642E864EA}"/>
              </a:ext>
            </a:extLst>
          </p:cNvPr>
          <p:cNvSpPr txBox="1"/>
          <p:nvPr/>
        </p:nvSpPr>
        <p:spPr>
          <a:xfrm>
            <a:off x="581192" y="3710884"/>
            <a:ext cx="5514808" cy="2862322"/>
          </a:xfrm>
          <a:prstGeom prst="rect">
            <a:avLst/>
          </a:prstGeom>
          <a:noFill/>
        </p:spPr>
        <p:txBody>
          <a:bodyPr wrap="square" rtlCol="0">
            <a:spAutoFit/>
          </a:bodyPr>
          <a:lstStyle/>
          <a:p>
            <a:pPr algn="ctr"/>
            <a:r>
              <a:rPr lang="pt-BR" sz="3000" dirty="0"/>
              <a:t>INTERSECCIONALIDAD</a:t>
            </a:r>
          </a:p>
          <a:p>
            <a:endParaRPr lang="es-ES" sz="2500" dirty="0"/>
          </a:p>
          <a:p>
            <a:pPr algn="just"/>
            <a:r>
              <a:rPr lang="es-ES" sz="2500" dirty="0"/>
              <a:t>Cómo las opresiones se desarrollan de manera distinta dependiendo de quiénes somos, dónde vivimos, el género que tenemos, el color que marca nuestra piel, con qué y se trabajamos.</a:t>
            </a:r>
            <a:endParaRPr lang="pt-BR" sz="2500" dirty="0"/>
          </a:p>
        </p:txBody>
      </p:sp>
    </p:spTree>
    <p:extLst>
      <p:ext uri="{BB962C8B-B14F-4D97-AF65-F5344CB8AC3E}">
        <p14:creationId xmlns:p14="http://schemas.microsoft.com/office/powerpoint/2010/main" val="96390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B4151-5E5A-4186-BC9D-B3F5B48923F7}"/>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9" name="Espaço Reservado para Conteúdo 8">
            <a:extLst>
              <a:ext uri="{FF2B5EF4-FFF2-40B4-BE49-F238E27FC236}">
                <a16:creationId xmlns:a16="http://schemas.microsoft.com/office/drawing/2014/main" id="{59582772-6D70-4533-8469-D4D335DD46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2" y="2477606"/>
            <a:ext cx="5517357" cy="3678238"/>
          </a:xfrm>
        </p:spPr>
      </p:pic>
      <p:sp>
        <p:nvSpPr>
          <p:cNvPr id="10" name="CaixaDeTexto 9">
            <a:extLst>
              <a:ext uri="{FF2B5EF4-FFF2-40B4-BE49-F238E27FC236}">
                <a16:creationId xmlns:a16="http://schemas.microsoft.com/office/drawing/2014/main" id="{CF85E190-FB2C-4DAA-8500-D6F98578D0DE}"/>
              </a:ext>
            </a:extLst>
          </p:cNvPr>
          <p:cNvSpPr txBox="1"/>
          <p:nvPr/>
        </p:nvSpPr>
        <p:spPr>
          <a:xfrm>
            <a:off x="6484625" y="1962234"/>
            <a:ext cx="5282653" cy="470898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3000" dirty="0">
                <a:solidFill>
                  <a:schemeClr val="bg1"/>
                </a:solidFill>
              </a:rPr>
              <a:t>PATRIARCADO</a:t>
            </a:r>
          </a:p>
          <a:p>
            <a:pPr algn="ctr"/>
            <a:endParaRPr lang="pt-BR" sz="3000" dirty="0">
              <a:solidFill>
                <a:schemeClr val="bg1"/>
              </a:solidFill>
            </a:endParaRPr>
          </a:p>
          <a:p>
            <a:pPr marL="342900" indent="-342900" algn="just">
              <a:buFont typeface="Arial" panose="020B0604020202020204" pitchFamily="34" charset="0"/>
              <a:buChar char="•"/>
            </a:pPr>
            <a:r>
              <a:rPr lang="es-ES" sz="2400" dirty="0">
                <a:solidFill>
                  <a:schemeClr val="bg1"/>
                </a:solidFill>
              </a:rPr>
              <a:t>A</a:t>
            </a:r>
            <a:r>
              <a:rPr lang="es-ES" sz="2400" i="0" dirty="0">
                <a:solidFill>
                  <a:schemeClr val="bg1"/>
                </a:solidFill>
                <a:effectLst/>
              </a:rPr>
              <a:t>propiación sexual de mujeres y cuerpos feminizados como expresión de potencia, de autoridad; </a:t>
            </a:r>
          </a:p>
          <a:p>
            <a:pPr marL="342900" indent="-342900" algn="just">
              <a:buFont typeface="Arial" panose="020B0604020202020204" pitchFamily="34" charset="0"/>
              <a:buChar char="•"/>
            </a:pPr>
            <a:r>
              <a:rPr lang="es-ES" sz="2400" dirty="0">
                <a:solidFill>
                  <a:schemeClr val="bg1"/>
                </a:solidFill>
              </a:rPr>
              <a:t>S</a:t>
            </a:r>
            <a:r>
              <a:rPr lang="es-ES" sz="2400" i="0" dirty="0">
                <a:solidFill>
                  <a:schemeClr val="bg1"/>
                </a:solidFill>
                <a:effectLst/>
              </a:rPr>
              <a:t>ervidumbre sexual y de trabajo doméstico; </a:t>
            </a:r>
          </a:p>
          <a:p>
            <a:pPr marL="342900" indent="-342900" algn="just">
              <a:buFont typeface="Arial" panose="020B0604020202020204" pitchFamily="34" charset="0"/>
              <a:buChar char="•"/>
            </a:pPr>
            <a:r>
              <a:rPr lang="es-ES" sz="2400" dirty="0" err="1">
                <a:solidFill>
                  <a:schemeClr val="bg1"/>
                </a:solidFill>
              </a:rPr>
              <a:t>D</a:t>
            </a:r>
            <a:r>
              <a:rPr lang="es-ES" sz="2400" i="0" dirty="0" err="1">
                <a:solidFill>
                  <a:schemeClr val="bg1"/>
                </a:solidFill>
                <a:effectLst/>
              </a:rPr>
              <a:t>isciplinamiento</a:t>
            </a:r>
            <a:r>
              <a:rPr lang="es-ES" sz="2400" i="0" dirty="0">
                <a:solidFill>
                  <a:schemeClr val="bg1"/>
                </a:solidFill>
                <a:effectLst/>
              </a:rPr>
              <a:t> según mandatos de feminidad naturalizada y masculinidad superior; </a:t>
            </a:r>
          </a:p>
          <a:p>
            <a:pPr marL="342900" indent="-342900" algn="just">
              <a:buFont typeface="Arial" panose="020B0604020202020204" pitchFamily="34" charset="0"/>
              <a:buChar char="•"/>
            </a:pPr>
            <a:r>
              <a:rPr lang="es-ES" sz="2400" dirty="0">
                <a:solidFill>
                  <a:schemeClr val="bg1"/>
                </a:solidFill>
              </a:rPr>
              <a:t>C</a:t>
            </a:r>
            <a:r>
              <a:rPr lang="es-ES" sz="2400" i="0" dirty="0">
                <a:solidFill>
                  <a:schemeClr val="bg1"/>
                </a:solidFill>
                <a:effectLst/>
              </a:rPr>
              <a:t>orrección educativa a través de la violencia física.</a:t>
            </a:r>
            <a:endParaRPr lang="pt-BR" sz="2400" dirty="0">
              <a:solidFill>
                <a:schemeClr val="bg1"/>
              </a:solidFill>
            </a:endParaRPr>
          </a:p>
        </p:txBody>
      </p:sp>
    </p:spTree>
    <p:extLst>
      <p:ext uri="{BB962C8B-B14F-4D97-AF65-F5344CB8AC3E}">
        <p14:creationId xmlns:p14="http://schemas.microsoft.com/office/powerpoint/2010/main" val="168620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BF0B6-EDD0-49F4-9704-B1AC06FCC180}"/>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5" name="Espaço Reservado para Conteúdo 4">
            <a:extLst>
              <a:ext uri="{FF2B5EF4-FFF2-40B4-BE49-F238E27FC236}">
                <a16:creationId xmlns:a16="http://schemas.microsoft.com/office/drawing/2014/main" id="{48525FED-252B-41A9-88D8-00576D6314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120" y="2065470"/>
            <a:ext cx="4725098" cy="3146818"/>
          </a:xfrm>
        </p:spPr>
      </p:pic>
      <p:pic>
        <p:nvPicPr>
          <p:cNvPr id="7" name="Imagem 6">
            <a:extLst>
              <a:ext uri="{FF2B5EF4-FFF2-40B4-BE49-F238E27FC236}">
                <a16:creationId xmlns:a16="http://schemas.microsoft.com/office/drawing/2014/main" id="{F1D22EDE-5181-460A-9E2F-6816063E0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1" y="2065470"/>
            <a:ext cx="4974480" cy="3100291"/>
          </a:xfrm>
          <a:prstGeom prst="rect">
            <a:avLst/>
          </a:prstGeom>
        </p:spPr>
      </p:pic>
      <p:sp>
        <p:nvSpPr>
          <p:cNvPr id="8" name="CaixaDeTexto 7">
            <a:extLst>
              <a:ext uri="{FF2B5EF4-FFF2-40B4-BE49-F238E27FC236}">
                <a16:creationId xmlns:a16="http://schemas.microsoft.com/office/drawing/2014/main" id="{67716D79-CD3E-4489-8F07-38A8C3711B5F}"/>
              </a:ext>
            </a:extLst>
          </p:cNvPr>
          <p:cNvSpPr txBox="1"/>
          <p:nvPr/>
        </p:nvSpPr>
        <p:spPr>
          <a:xfrm>
            <a:off x="969119" y="5361747"/>
            <a:ext cx="10253761"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t-BR" sz="2000" dirty="0"/>
              <a:t>				RACISMO					+					CAPITALISMO</a:t>
            </a:r>
          </a:p>
        </p:txBody>
      </p:sp>
      <p:sp>
        <p:nvSpPr>
          <p:cNvPr id="9" name="CaixaDeTexto 8">
            <a:extLst>
              <a:ext uri="{FF2B5EF4-FFF2-40B4-BE49-F238E27FC236}">
                <a16:creationId xmlns:a16="http://schemas.microsoft.com/office/drawing/2014/main" id="{EE6D4F37-A70A-47C4-AA65-0B8BCBEB39FB}"/>
              </a:ext>
            </a:extLst>
          </p:cNvPr>
          <p:cNvSpPr txBox="1"/>
          <p:nvPr/>
        </p:nvSpPr>
        <p:spPr>
          <a:xfrm>
            <a:off x="1301977" y="5901887"/>
            <a:ext cx="958804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200" dirty="0"/>
              <a:t>Expropiación de personas, trabajos, actividades, que producen privilegios y ventajas para unas personas a costa de otras.</a:t>
            </a:r>
            <a:endParaRPr lang="pt-BR" sz="2200" dirty="0"/>
          </a:p>
        </p:txBody>
      </p:sp>
    </p:spTree>
    <p:extLst>
      <p:ext uri="{BB962C8B-B14F-4D97-AF65-F5344CB8AC3E}">
        <p14:creationId xmlns:p14="http://schemas.microsoft.com/office/powerpoint/2010/main" val="52778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4A289-942E-402D-A4F7-E9E5F152A334}"/>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sp>
        <p:nvSpPr>
          <p:cNvPr id="3" name="Espaço Reservado para Conteúdo 2">
            <a:extLst>
              <a:ext uri="{FF2B5EF4-FFF2-40B4-BE49-F238E27FC236}">
                <a16:creationId xmlns:a16="http://schemas.microsoft.com/office/drawing/2014/main" id="{C49369EA-E716-4C9B-8559-04A462D7BBEB}"/>
              </a:ext>
            </a:extLst>
          </p:cNvPr>
          <p:cNvSpPr>
            <a:spLocks noGrp="1"/>
          </p:cNvSpPr>
          <p:nvPr>
            <p:ph idx="1"/>
          </p:nvPr>
        </p:nvSpPr>
        <p:spPr>
          <a:xfrm>
            <a:off x="581192" y="2180496"/>
            <a:ext cx="11029615" cy="3905795"/>
          </a:xfrm>
        </p:spPr>
        <p:style>
          <a:lnRef idx="2">
            <a:schemeClr val="accent1"/>
          </a:lnRef>
          <a:fillRef idx="1">
            <a:schemeClr val="lt1"/>
          </a:fillRef>
          <a:effectRef idx="0">
            <a:schemeClr val="accent1"/>
          </a:effectRef>
          <a:fontRef idx="minor">
            <a:schemeClr val="dk1"/>
          </a:fontRef>
        </p:style>
        <p:txBody>
          <a:bodyPr/>
          <a:lstStyle/>
          <a:p>
            <a:r>
              <a:rPr lang="pt-BR" sz="3000" dirty="0">
                <a:latin typeface="+mj-lt"/>
              </a:rPr>
              <a:t>COLONIALISMO</a:t>
            </a:r>
            <a:r>
              <a:rPr lang="pt-BR" dirty="0">
                <a:latin typeface="+mj-lt"/>
              </a:rPr>
              <a:t> </a:t>
            </a:r>
          </a:p>
          <a:p>
            <a:endParaRPr lang="pt-BR" dirty="0">
              <a:latin typeface="+mj-lt"/>
            </a:endParaRPr>
          </a:p>
          <a:p>
            <a:pPr algn="just"/>
            <a:r>
              <a:rPr lang="es-ES" sz="2200" b="0" i="0" dirty="0">
                <a:solidFill>
                  <a:schemeClr val="tx1"/>
                </a:solidFill>
                <a:effectLst/>
                <a:latin typeface="+mj-lt"/>
              </a:rPr>
              <a:t>Sistema político y económico por el cual un estado </a:t>
            </a:r>
          </a:p>
          <a:p>
            <a:pPr marL="0" indent="0" algn="just">
              <a:buNone/>
            </a:pPr>
            <a:r>
              <a:rPr lang="es-ES" sz="2200" b="0" i="0" dirty="0">
                <a:solidFill>
                  <a:schemeClr val="tx1"/>
                </a:solidFill>
                <a:effectLst/>
                <a:latin typeface="+mj-lt"/>
              </a:rPr>
              <a:t>     extranjero domina y explota un territorio; </a:t>
            </a:r>
          </a:p>
          <a:p>
            <a:pPr algn="just"/>
            <a:r>
              <a:rPr lang="es-ES" sz="2200" dirty="0">
                <a:solidFill>
                  <a:schemeClr val="tx1"/>
                </a:solidFill>
                <a:latin typeface="+mj-lt"/>
              </a:rPr>
              <a:t>E</a:t>
            </a:r>
            <a:r>
              <a:rPr lang="es-ES" sz="2200" b="0" i="0" dirty="0">
                <a:solidFill>
                  <a:schemeClr val="tx1"/>
                </a:solidFill>
                <a:effectLst/>
                <a:latin typeface="+mj-lt"/>
              </a:rPr>
              <a:t>xplotación de la tierra, la naturaleza y la gente.</a:t>
            </a:r>
          </a:p>
          <a:p>
            <a:pPr algn="just"/>
            <a:r>
              <a:rPr lang="es-ES" sz="2200" dirty="0">
                <a:solidFill>
                  <a:schemeClr val="tx1"/>
                </a:solidFill>
                <a:latin typeface="+mj-lt"/>
              </a:rPr>
              <a:t>Sistema de opresión entre países y entre sujetos.</a:t>
            </a:r>
            <a:endParaRPr lang="pt-BR" sz="2200" dirty="0">
              <a:solidFill>
                <a:schemeClr val="tx1"/>
              </a:solidFill>
              <a:latin typeface="+mj-lt"/>
            </a:endParaRPr>
          </a:p>
        </p:txBody>
      </p:sp>
      <p:pic>
        <p:nvPicPr>
          <p:cNvPr id="5" name="Imagem 4">
            <a:extLst>
              <a:ext uri="{FF2B5EF4-FFF2-40B4-BE49-F238E27FC236}">
                <a16:creationId xmlns:a16="http://schemas.microsoft.com/office/drawing/2014/main" id="{4980BD61-4390-4FE9-9A59-2CB629E54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36" y="2257137"/>
            <a:ext cx="3450480" cy="3752512"/>
          </a:xfrm>
          <a:prstGeom prst="rect">
            <a:avLst/>
          </a:prstGeom>
        </p:spPr>
      </p:pic>
    </p:spTree>
    <p:extLst>
      <p:ext uri="{BB962C8B-B14F-4D97-AF65-F5344CB8AC3E}">
        <p14:creationId xmlns:p14="http://schemas.microsoft.com/office/powerpoint/2010/main" val="358995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19954-48E9-4197-B5A7-FCC7467AA97B}"/>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sp>
        <p:nvSpPr>
          <p:cNvPr id="3" name="Espaço Reservado para Conteúdo 2">
            <a:extLst>
              <a:ext uri="{FF2B5EF4-FFF2-40B4-BE49-F238E27FC236}">
                <a16:creationId xmlns:a16="http://schemas.microsoft.com/office/drawing/2014/main" id="{E59429B9-E526-4E26-A4AE-439F3A81DD95}"/>
              </a:ext>
            </a:extLst>
          </p:cNvPr>
          <p:cNvSpPr>
            <a:spLocks noGrp="1"/>
          </p:cNvSpPr>
          <p:nvPr>
            <p:ph idx="1"/>
          </p:nvPr>
        </p:nvSpPr>
        <p:spPr>
          <a:xfrm>
            <a:off x="6619184" y="2141720"/>
            <a:ext cx="4863644" cy="4441270"/>
          </a:xfrm>
        </p:spPr>
        <p:style>
          <a:lnRef idx="3">
            <a:schemeClr val="lt1"/>
          </a:lnRef>
          <a:fillRef idx="1">
            <a:schemeClr val="accent1"/>
          </a:fillRef>
          <a:effectRef idx="1">
            <a:schemeClr val="accent1"/>
          </a:effectRef>
          <a:fontRef idx="minor">
            <a:schemeClr val="lt1"/>
          </a:fontRef>
        </p:style>
        <p:txBody>
          <a:bodyPr>
            <a:normAutofit fontScale="55000" lnSpcReduction="20000"/>
          </a:bodyPr>
          <a:lstStyle/>
          <a:p>
            <a:pPr algn="ctr"/>
            <a:r>
              <a:rPr lang="es-ES" sz="4000" dirty="0"/>
              <a:t>Varias prácticas que violan cuerpos y mentes en diferentes aspectos de la vida de las mujeres y cuerpos feminizados;</a:t>
            </a:r>
          </a:p>
          <a:p>
            <a:pPr algn="ctr"/>
            <a:r>
              <a:rPr lang="es-ES" sz="4000" dirty="0"/>
              <a:t>Se aplican de manera desigual, con una incidencia más aguda contra determinadas personas, considerando cuánto están expuestas a condiciones de vulnerabilidad; </a:t>
            </a:r>
          </a:p>
          <a:p>
            <a:pPr algn="ctr"/>
            <a:r>
              <a:rPr lang="es-ES" sz="4000" dirty="0"/>
              <a:t> Violencia estructural y sistemática contra cuerpos feminizados que aprovecha las ventajas y desigualdades que produce el patriarcado para producir subordinación.</a:t>
            </a:r>
            <a:endParaRPr lang="pt-BR" sz="4000" dirty="0"/>
          </a:p>
        </p:txBody>
      </p:sp>
      <p:sp>
        <p:nvSpPr>
          <p:cNvPr id="4" name="CaixaDeTexto 3">
            <a:extLst>
              <a:ext uri="{FF2B5EF4-FFF2-40B4-BE49-F238E27FC236}">
                <a16:creationId xmlns:a16="http://schemas.microsoft.com/office/drawing/2014/main" id="{AD595F72-C7D1-4044-B546-8695DA93DB7F}"/>
              </a:ext>
            </a:extLst>
          </p:cNvPr>
          <p:cNvSpPr txBox="1"/>
          <p:nvPr/>
        </p:nvSpPr>
        <p:spPr>
          <a:xfrm>
            <a:off x="1079957" y="3474447"/>
            <a:ext cx="4863644"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800" dirty="0">
                <a:solidFill>
                  <a:schemeClr val="tx1"/>
                </a:solidFill>
              </a:rPr>
              <a:t>Son violencias que se dan contra cuerpos feminizados, de forma única en cada caso, siempre singular, pero que se dan de forma compartida, porque todas estamos expuestas a sufrir. </a:t>
            </a:r>
            <a:endParaRPr lang="pt-BR" sz="2800" dirty="0">
              <a:solidFill>
                <a:schemeClr val="tx1"/>
              </a:solidFill>
            </a:endParaRPr>
          </a:p>
        </p:txBody>
      </p:sp>
      <p:sp>
        <p:nvSpPr>
          <p:cNvPr id="5" name="CaixaDeTexto 4">
            <a:extLst>
              <a:ext uri="{FF2B5EF4-FFF2-40B4-BE49-F238E27FC236}">
                <a16:creationId xmlns:a16="http://schemas.microsoft.com/office/drawing/2014/main" id="{6B8D1236-FEE1-4CAF-AF3B-A5BB0AD8BE52}"/>
              </a:ext>
            </a:extLst>
          </p:cNvPr>
          <p:cNvSpPr txBox="1"/>
          <p:nvPr/>
        </p:nvSpPr>
        <p:spPr>
          <a:xfrm>
            <a:off x="581192" y="1933482"/>
            <a:ext cx="5833462"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pt-BR" sz="4000" dirty="0"/>
              <a:t>VIOLENCIAS PATRIARCALES </a:t>
            </a:r>
          </a:p>
        </p:txBody>
      </p:sp>
    </p:spTree>
    <p:extLst>
      <p:ext uri="{BB962C8B-B14F-4D97-AF65-F5344CB8AC3E}">
        <p14:creationId xmlns:p14="http://schemas.microsoft.com/office/powerpoint/2010/main" val="278219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FBE77-53B3-4881-B9AE-726B22568ABE}"/>
              </a:ext>
            </a:extLst>
          </p:cNvPr>
          <p:cNvSpPr>
            <a:spLocks noGrp="1"/>
          </p:cNvSpPr>
          <p:nvPr>
            <p:ph type="title"/>
          </p:nvPr>
        </p:nvSpPr>
        <p:spPr/>
        <p:txBody>
          <a:bodyPr>
            <a:normAutofit fontScale="90000"/>
          </a:bodyPr>
          <a:lstStyle/>
          <a:p>
            <a:pPr algn="ctr"/>
            <a:br>
              <a:rPr lang="pt-BR" sz="2800" dirty="0">
                <a:solidFill>
                  <a:schemeClr val="bg1"/>
                </a:solidFill>
              </a:rPr>
            </a:br>
            <a:r>
              <a:rPr lang="pt-BR" sz="2800" dirty="0">
                <a:solidFill>
                  <a:schemeClr val="bg1"/>
                </a:solidFill>
              </a:rPr>
              <a:t>VIOLENCIA PATRIARCAL Y JUSTICIAS FEMINISTAS</a:t>
            </a:r>
            <a:br>
              <a:rPr lang="pt-BR" sz="2800" dirty="0">
                <a:solidFill>
                  <a:schemeClr val="bg1"/>
                </a:solidFill>
              </a:rPr>
            </a:br>
            <a:endParaRPr lang="pt-BR" dirty="0"/>
          </a:p>
        </p:txBody>
      </p:sp>
      <p:pic>
        <p:nvPicPr>
          <p:cNvPr id="6" name="Espaço Reservado para Conteúdo 5">
            <a:extLst>
              <a:ext uri="{FF2B5EF4-FFF2-40B4-BE49-F238E27FC236}">
                <a16:creationId xmlns:a16="http://schemas.microsoft.com/office/drawing/2014/main" id="{0F6BC032-46A3-4490-858B-DAF2E59839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1806" y="2242061"/>
            <a:ext cx="6362985" cy="4010765"/>
          </a:xfrm>
          <a:prstGeom prst="rect">
            <a:avLst/>
          </a:prstGeom>
          <a:ln>
            <a:noFill/>
          </a:ln>
          <a:effectLst>
            <a:softEdge rad="112500"/>
          </a:effectLst>
        </p:spPr>
      </p:pic>
      <p:pic>
        <p:nvPicPr>
          <p:cNvPr id="9" name="Imagem 8">
            <a:extLst>
              <a:ext uri="{FF2B5EF4-FFF2-40B4-BE49-F238E27FC236}">
                <a16:creationId xmlns:a16="http://schemas.microsoft.com/office/drawing/2014/main" id="{E7AF6A36-E32E-4FDF-BD7C-99A5238D4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209" y="3096958"/>
            <a:ext cx="4351025" cy="3315832"/>
          </a:xfrm>
          <a:prstGeom prst="rect">
            <a:avLst/>
          </a:prstGeom>
          <a:ln>
            <a:noFill/>
          </a:ln>
          <a:effectLst>
            <a:softEdge rad="112500"/>
          </a:effectLst>
        </p:spPr>
      </p:pic>
      <p:sp>
        <p:nvSpPr>
          <p:cNvPr id="4" name="CaixaDeTexto 3">
            <a:extLst>
              <a:ext uri="{FF2B5EF4-FFF2-40B4-BE49-F238E27FC236}">
                <a16:creationId xmlns:a16="http://schemas.microsoft.com/office/drawing/2014/main" id="{8C10D6CD-4DE2-4C4C-BAE5-1E180D65E54F}"/>
              </a:ext>
            </a:extLst>
          </p:cNvPr>
          <p:cNvSpPr txBox="1"/>
          <p:nvPr/>
        </p:nvSpPr>
        <p:spPr>
          <a:xfrm>
            <a:off x="581191" y="1933482"/>
            <a:ext cx="6443063"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pt-BR" sz="4000" dirty="0"/>
              <a:t>VIOLENCIAS PATRIARCALES </a:t>
            </a:r>
          </a:p>
        </p:txBody>
      </p:sp>
      <p:sp>
        <p:nvSpPr>
          <p:cNvPr id="12" name="CaixaDeTexto 11">
            <a:extLst>
              <a:ext uri="{FF2B5EF4-FFF2-40B4-BE49-F238E27FC236}">
                <a16:creationId xmlns:a16="http://schemas.microsoft.com/office/drawing/2014/main" id="{C61E2B55-335C-42B9-B44F-52A399D530AC}"/>
              </a:ext>
            </a:extLst>
          </p:cNvPr>
          <p:cNvSpPr txBox="1"/>
          <p:nvPr/>
        </p:nvSpPr>
        <p:spPr>
          <a:xfrm>
            <a:off x="3530621" y="5915074"/>
            <a:ext cx="513075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a:t>¿QUÉ SON? ¿CÓMO OCURRE? ¿CONTRA QUÉ CUERPOS? ¿CÓMO NOS AFECTA?</a:t>
            </a:r>
            <a:endParaRPr lang="pt-BR" dirty="0"/>
          </a:p>
        </p:txBody>
      </p:sp>
    </p:spTree>
    <p:extLst>
      <p:ext uri="{BB962C8B-B14F-4D97-AF65-F5344CB8AC3E}">
        <p14:creationId xmlns:p14="http://schemas.microsoft.com/office/powerpoint/2010/main" val="14305122"/>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TM03457464[[fn=Dividendo]]</Template>
  <TotalTime>256</TotalTime>
  <Words>637</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Arial</vt:lpstr>
      <vt:lpstr>Calibri</vt:lpstr>
      <vt:lpstr>Garamond</vt:lpstr>
      <vt:lpstr>Gill Sans MT</vt:lpstr>
      <vt:lpstr>Wingdings</vt:lpstr>
      <vt:lpstr>Wingdings 2</vt:lpstr>
      <vt:lpstr>Dividendo</vt:lpstr>
      <vt:lpstr>ESCUELA DE FORMACIÓN POLÍTICA FEMINISTA Y POPULAR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lpstr> VIOLENCIA PATRIARCAL Y JUSTICIAS FEMINISTAS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DE FORMACIÓN POLÍTICA FEMINISTA Y POPULAR</dc:title>
  <dc:creator>Fernanda Martins</dc:creator>
  <cp:lastModifiedBy>Fernanda Martins</cp:lastModifiedBy>
  <cp:revision>41</cp:revision>
  <dcterms:created xsi:type="dcterms:W3CDTF">2021-05-20T15:57:14Z</dcterms:created>
  <dcterms:modified xsi:type="dcterms:W3CDTF">2021-05-20T20:13:38Z</dcterms:modified>
</cp:coreProperties>
</file>