
<file path=[Content_Types].xml><?xml version="1.0" encoding="utf-8"?>
<Types xmlns="http://schemas.openxmlformats.org/package/2006/content-types">
  <Default ContentType="image/jpeg" Extension="jpeg"/>
  <Default ContentType="image/jpeg" Extension="jpg"/>
  <Default ContentType="image/png" Extension="png"/>
  <Default ContentType="application/vnd.openxmlformats-package.relationships+xml" Extension="rels"/>
  <Default ContentType="image/tiff" Extension="tiff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78" r:id="rId9"/>
    <p:sldId id="273" r:id="rId10"/>
    <p:sldId id="269" r:id="rId11"/>
    <p:sldId id="263" r:id="rId12"/>
    <p:sldId id="262" r:id="rId13"/>
    <p:sldId id="265" r:id="rId14"/>
    <p:sldId id="267" r:id="rId15"/>
    <p:sldId id="268" r:id="rId16"/>
    <p:sldId id="277" r:id="rId17"/>
    <p:sldId id="266" r:id="rId18"/>
    <p:sldId id="270" r:id="rId19"/>
    <p:sldId id="271" r:id="rId20"/>
    <p:sldId id="274" r:id="rId21"/>
    <p:sldId id="275" r:id="rId22"/>
    <p:sldId id="276" r:id="rId23"/>
    <p:sldId id="281" r:id="rId24"/>
    <p:sldId id="280" r:id="rId25"/>
    <p:sldId id="282" r:id="rId26"/>
    <p:sldId id="283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4653"/>
  </p:normalViewPr>
  <p:slideViewPr>
    <p:cSldViewPr snapToGrid="0" snapToObjects="1">
      <p:cViewPr varScale="1">
        <p:scale>
          <a:sx n="91" d="100"/>
          <a:sy n="91" d="100"/>
        </p:scale>
        <p:origin x="137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3/5/21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3/5/21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3/5/21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3/5/21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3/5/21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3/5/21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3/5/21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3/5/21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3/5/21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3/5/21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3/5/21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3/5/21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g"/></Relationships>
</file>

<file path=ppt/slides/_rels/slide14.xml.rels><?xml version="1.0" encoding="UTF-8" standalone="yes" ?><Relationships xmlns="http://schemas.openxmlformats.org/package/2006/relationships"><Relationship Id="rId3" Target="../media/image35.jpeg" Type="http://schemas.openxmlformats.org/officeDocument/2006/relationships/image"/><Relationship Id="rId2" Target="../media/image34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g"/><Relationship Id="rId3" Type="http://schemas.openxmlformats.org/officeDocument/2006/relationships/image" Target="../media/image39.jpg"/><Relationship Id="rId7" Type="http://schemas.openxmlformats.org/officeDocument/2006/relationships/image" Target="../media/image43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g"/><Relationship Id="rId11" Type="http://schemas.openxmlformats.org/officeDocument/2006/relationships/image" Target="../media/image47.jpg"/><Relationship Id="rId5" Type="http://schemas.openxmlformats.org/officeDocument/2006/relationships/image" Target="../media/image41.jpg"/><Relationship Id="rId10" Type="http://schemas.openxmlformats.org/officeDocument/2006/relationships/image" Target="../media/image46.jpg"/><Relationship Id="rId4" Type="http://schemas.openxmlformats.org/officeDocument/2006/relationships/image" Target="../media/image40.jpg"/><Relationship Id="rId9" Type="http://schemas.openxmlformats.org/officeDocument/2006/relationships/image" Target="../media/image4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g"/><Relationship Id="rId4" Type="http://schemas.openxmlformats.org/officeDocument/2006/relationships/image" Target="../media/image50.jpg"/></Relationships>
</file>

<file path=ppt/slides/_rels/slide18.xml.rels><?xml version="1.0" encoding="UTF-8" standalone="yes" ?><Relationships xmlns="http://schemas.openxmlformats.org/package/2006/relationships"><Relationship Id="rId3" Target="../media/image53.jpg" Type="http://schemas.openxmlformats.org/officeDocument/2006/relationships/image"/><Relationship Id="rId2" Target="../media/image52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54.jpg" Type="http://schemas.openxmlformats.org/officeDocument/2006/relationships/image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jpg"/></Relationships>
</file>

<file path=ppt/slides/_rels/slide23.xml.rels><?xml version="1.0" encoding="UTF-8" standalone="yes" ?><Relationships xmlns="http://schemas.openxmlformats.org/package/2006/relationships"><Relationship Id="rId3" Target="../media/image63.jpeg" Type="http://schemas.openxmlformats.org/officeDocument/2006/relationships/image"/><Relationship Id="rId2" Target="../media/image62.jp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4.xml.rels><?xml version="1.0" encoding="UTF-8" standalone="yes" ?><Relationships xmlns="http://schemas.openxmlformats.org/package/2006/relationships"><Relationship Id="rId3" Target="../media/image65.jpg" Type="http://schemas.openxmlformats.org/officeDocument/2006/relationships/image"/><Relationship Id="rId2" Target="../media/image64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66.jpg" Type="http://schemas.openxmlformats.org/officeDocument/2006/relationships/image"/></Relationships>
</file>

<file path=ppt/slides/_rels/slide25.xml.rels><?xml version="1.0" encoding="UTF-8" standalone="yes" ?><Relationships xmlns="http://schemas.openxmlformats.org/package/2006/relationships"><Relationship Id="rId3" Target="../media/image68.jpg" Type="http://schemas.openxmlformats.org/officeDocument/2006/relationships/image"/><Relationship Id="rId7" Target="../media/image72.jpeg" Type="http://schemas.openxmlformats.org/officeDocument/2006/relationships/image"/><Relationship Id="rId2" Target="../media/image67.jpg" Type="http://schemas.openxmlformats.org/officeDocument/2006/relationships/image"/><Relationship Id="rId1" Target="../slideLayouts/slideLayout2.xml" Type="http://schemas.openxmlformats.org/officeDocument/2006/relationships/slideLayout"/><Relationship Id="rId6" Target="../media/image71.jpeg" Type="http://schemas.openxmlformats.org/officeDocument/2006/relationships/image"/><Relationship Id="rId5" Target="../media/image70.jpg" Type="http://schemas.openxmlformats.org/officeDocument/2006/relationships/image"/><Relationship Id="rId4" Target="../media/image69.jpg" Type="http://schemas.openxmlformats.org/officeDocument/2006/relationships/image"/></Relationships>
</file>

<file path=ppt/slides/_rels/slide26.xml.rels><?xml version="1.0" encoding="UTF-8" standalone="yes" ?><Relationships xmlns="http://schemas.openxmlformats.org/package/2006/relationships"><Relationship Id="rId8" Target="../media/image79.jpeg" Type="http://schemas.openxmlformats.org/officeDocument/2006/relationships/image"/><Relationship Id="rId3" Target="../media/image74.jpeg" Type="http://schemas.openxmlformats.org/officeDocument/2006/relationships/image"/><Relationship Id="rId7" Target="../media/image78.jpg" Type="http://schemas.openxmlformats.org/officeDocument/2006/relationships/image"/><Relationship Id="rId2" Target="../media/image73.jpg" Type="http://schemas.openxmlformats.org/officeDocument/2006/relationships/image"/><Relationship Id="rId1" Target="../slideLayouts/slideLayout2.xml" Type="http://schemas.openxmlformats.org/officeDocument/2006/relationships/slideLayout"/><Relationship Id="rId6" Target="../media/image77.jpg" Type="http://schemas.openxmlformats.org/officeDocument/2006/relationships/image"/><Relationship Id="rId5" Target="../media/image76.jpg" Type="http://schemas.openxmlformats.org/officeDocument/2006/relationships/image"/><Relationship Id="rId4" Target="../media/image75.jpg" Type="http://schemas.openxmlformats.org/officeDocument/2006/relationships/image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9EF0EC-C306-FA42-B8D0-A2AC4CAD0D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5128" y="1308295"/>
            <a:ext cx="8361229" cy="180066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s-EC" sz="2800" b="1" dirty="0">
                <a:solidFill>
                  <a:srgbClr val="FF0000"/>
                </a:solidFill>
              </a:rPr>
              <a:t>Capitalismo</a:t>
            </a:r>
            <a:r>
              <a:rPr lang="es-EC" sz="2800" b="1" dirty="0"/>
              <a:t>, </a:t>
            </a:r>
            <a:br>
              <a:rPr lang="es-EC" sz="2800" b="1" dirty="0"/>
            </a:br>
            <a:r>
              <a:rPr lang="es-EC" sz="2800" dirty="0">
                <a:solidFill>
                  <a:srgbClr val="FF0000"/>
                </a:solidFill>
              </a:rPr>
              <a:t>explotación</a:t>
            </a:r>
            <a:r>
              <a:rPr lang="es-EC" sz="2800" b="1" dirty="0"/>
              <a:t> del trabajo productivo y reproductivo </a:t>
            </a:r>
            <a:br>
              <a:rPr lang="es-EC" sz="2800" b="1" dirty="0"/>
            </a:br>
            <a:r>
              <a:rPr lang="es-EC" sz="2800" b="1" dirty="0"/>
              <a:t>y  </a:t>
            </a:r>
            <a:r>
              <a:rPr lang="es-EC" sz="2800" b="1" dirty="0">
                <a:solidFill>
                  <a:srgbClr val="FF0000"/>
                </a:solidFill>
              </a:rPr>
              <a:t>resistencias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E6CC2B7-151F-4D4A-9A1D-021E6C255F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79906" y="3429000"/>
            <a:ext cx="6831673" cy="2352822"/>
          </a:xfrm>
        </p:spPr>
        <p:txBody>
          <a:bodyPr>
            <a:normAutofit fontScale="92500" lnSpcReduction="20000"/>
          </a:bodyPr>
          <a:lstStyle/>
          <a:p>
            <a:r>
              <a:rPr lang="es-EC" sz="4000" b="1" dirty="0"/>
              <a:t>1. </a:t>
            </a:r>
            <a:r>
              <a:rPr lang="es-EC" sz="2200" dirty="0"/>
              <a:t>¿Qué es el capitalismo? ¿por qué nos importa?</a:t>
            </a:r>
          </a:p>
          <a:p>
            <a:r>
              <a:rPr lang="es-EC" sz="4000" b="1" dirty="0"/>
              <a:t>2. </a:t>
            </a:r>
            <a:r>
              <a:rPr lang="es-EC" sz="2200" dirty="0"/>
              <a:t>¿cómo nos explota?</a:t>
            </a:r>
          </a:p>
          <a:p>
            <a:r>
              <a:rPr lang="es-EC" sz="4000" b="1" dirty="0"/>
              <a:t>3. </a:t>
            </a:r>
            <a:r>
              <a:rPr lang="es-EC" sz="2200" dirty="0"/>
              <a:t>¿qué podemos hacer?</a:t>
            </a:r>
          </a:p>
          <a:p>
            <a:endParaRPr lang="es-EC" sz="2200" dirty="0"/>
          </a:p>
          <a:p>
            <a:r>
              <a:rPr lang="es-EC" sz="1300" dirty="0"/>
              <a:t>CRISTINA VEGA, 5 MARZO 2021</a:t>
            </a:r>
          </a:p>
          <a:p>
            <a:r>
              <a:rPr lang="es-EC" sz="1300" dirty="0"/>
              <a:t>ESCUELA DE FORMACIÓN POLÍTICA POPULAR Y FEMINISTA DE MUJERES DE FRENTE</a:t>
            </a:r>
          </a:p>
          <a:p>
            <a:endParaRPr lang="es-EC" sz="2200" dirty="0"/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2311166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F218B2-6846-4740-BED0-209B6B0B7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Esto vale para el NARCOCAPITALISMO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D51CE4C4-A6E0-8144-8A0B-684752C0EA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115" y="2380664"/>
            <a:ext cx="5179185" cy="2934872"/>
          </a:xfr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A642B012-B4A9-F44E-9E7D-703AEF7359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4300" y="2978150"/>
            <a:ext cx="3111500" cy="17399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206260FE-E5EB-A246-8B6C-0B68EA15F4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5800" y="2559050"/>
            <a:ext cx="3886200" cy="215900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0468EA6A-2A2E-DF4C-8808-90424C694D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46861" y="4718050"/>
            <a:ext cx="4530024" cy="213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4059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737AFB-485A-7A4D-B26E-F3447680C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19808"/>
            <a:ext cx="9601200" cy="1951892"/>
          </a:xfrm>
        </p:spPr>
        <p:txBody>
          <a:bodyPr/>
          <a:lstStyle/>
          <a:p>
            <a:r>
              <a:rPr lang="es-EC" b="1" dirty="0"/>
              <a:t>¿Por qué nos importa?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87512DB-BD32-4448-A55D-74D3925330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477108"/>
            <a:ext cx="9601200" cy="1951892"/>
          </a:xfrm>
        </p:spPr>
        <p:txBody>
          <a:bodyPr/>
          <a:lstStyle/>
          <a:p>
            <a:pPr marL="0" indent="0">
              <a:buNone/>
            </a:pPr>
            <a:r>
              <a:rPr lang="es-EC" dirty="0"/>
              <a:t>Porque el capital implica </a:t>
            </a:r>
            <a:r>
              <a:rPr lang="es-EC" dirty="0">
                <a:solidFill>
                  <a:srgbClr val="FF0000"/>
                </a:solidFill>
              </a:rPr>
              <a:t>CONCENTRACIÓN,</a:t>
            </a:r>
            <a:r>
              <a:rPr lang="es-EC" dirty="0"/>
              <a:t> genera </a:t>
            </a:r>
            <a:r>
              <a:rPr lang="es-EC" dirty="0">
                <a:solidFill>
                  <a:srgbClr val="FF0000"/>
                </a:solidFill>
              </a:rPr>
              <a:t>DESIGUALDADES, aislamiento, dolor</a:t>
            </a:r>
            <a:endParaRPr lang="es-EC" dirty="0"/>
          </a:p>
          <a:p>
            <a:pPr marL="0" indent="0">
              <a:buNone/>
            </a:pPr>
            <a:r>
              <a:rPr lang="es-EC" dirty="0"/>
              <a:t>	… entre grupos sociales DESIGUALDADES DE CLASE, ETNICAS, GÉNERO</a:t>
            </a:r>
          </a:p>
          <a:p>
            <a:pPr marL="0" indent="0">
              <a:buNone/>
            </a:pPr>
            <a:r>
              <a:rPr lang="es-EC" dirty="0"/>
              <a:t>	… entre países y regiones DESIGUALDADES GEOFRÁFICAS Y GEO-POLÍTICAS</a:t>
            </a:r>
          </a:p>
          <a:p>
            <a:pPr marL="0" indent="0">
              <a:buNone/>
            </a:pPr>
            <a:r>
              <a:rPr lang="es-EC" dirty="0"/>
              <a:t>	… con la NATURALEZA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05E5B65-F8EA-9E45-AD55-56CFA61952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1556" y="3191463"/>
            <a:ext cx="7660444" cy="3666537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B060BCF7-8B40-DE41-9E8A-9D473792D4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627" y="3383280"/>
            <a:ext cx="2584323" cy="347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1658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5A5535-C3A8-394F-9D2A-65DE8D5AF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730294"/>
          </a:xfrm>
        </p:spPr>
        <p:txBody>
          <a:bodyPr>
            <a:normAutofit/>
          </a:bodyPr>
          <a:lstStyle/>
          <a:p>
            <a:r>
              <a:rPr lang="es-EC" sz="2400" dirty="0"/>
              <a:t>Porque el beneficio implica </a:t>
            </a:r>
            <a:r>
              <a:rPr lang="es-EC" sz="2400" i="1" dirty="0">
                <a:solidFill>
                  <a:srgbClr val="FF0000"/>
                </a:solidFill>
              </a:rPr>
              <a:t>EXPLOTACIÓN</a:t>
            </a:r>
            <a:r>
              <a:rPr lang="es-EC" sz="2400" dirty="0"/>
              <a:t> </a:t>
            </a:r>
            <a:r>
              <a:rPr lang="es-EC" sz="2400" dirty="0">
                <a:solidFill>
                  <a:schemeClr val="tx1"/>
                </a:solidFill>
              </a:rPr>
              <a:t>del trabajo</a:t>
            </a:r>
            <a:r>
              <a:rPr lang="es-EC" sz="2400" dirty="0"/>
              <a:t>, </a:t>
            </a:r>
            <a:r>
              <a:rPr lang="es-EC" sz="2400" dirty="0">
                <a:solidFill>
                  <a:srgbClr val="FF0000"/>
                </a:solidFill>
              </a:rPr>
              <a:t>DE LOS TRABAJOS</a:t>
            </a:r>
            <a:br>
              <a:rPr lang="es-EC" dirty="0">
                <a:solidFill>
                  <a:srgbClr val="FF0000"/>
                </a:solidFill>
              </a:rPr>
            </a:br>
            <a:endParaRPr lang="es-EC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5D55497-F1BC-404B-A5E6-D624DE64BD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039815"/>
            <a:ext cx="9601200" cy="382758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EC" sz="2800" dirty="0">
              <a:solidFill>
                <a:srgbClr val="FF0000"/>
              </a:solidFill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069E692A-E0B4-2340-ACCD-1E82F82798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088" y="2724345"/>
            <a:ext cx="6165872" cy="3447855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21D42DEE-2E92-3147-9B1E-346FD3A21B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3960" y="2720894"/>
            <a:ext cx="5328040" cy="3552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0003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DE4521-241D-5C4D-8791-D7AAE314A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53218"/>
            <a:ext cx="9601200" cy="1026942"/>
          </a:xfrm>
        </p:spPr>
        <p:txBody>
          <a:bodyPr>
            <a:normAutofit/>
          </a:bodyPr>
          <a:lstStyle/>
          <a:p>
            <a:r>
              <a:rPr lang="es-EC" sz="6000" b="1" dirty="0"/>
              <a:t>2. </a:t>
            </a:r>
            <a:r>
              <a:rPr lang="es-EC" sz="4800" dirty="0"/>
              <a:t>¿Cómo nos </a:t>
            </a:r>
            <a:r>
              <a:rPr lang="es-EC" sz="4800" dirty="0">
                <a:solidFill>
                  <a:srgbClr val="FF0000"/>
                </a:solidFill>
              </a:rPr>
              <a:t>explota</a:t>
            </a:r>
            <a:r>
              <a:rPr lang="es-EC" sz="4800" dirty="0">
                <a:solidFill>
                  <a:schemeClr val="tx1"/>
                </a:solidFill>
              </a:rPr>
              <a:t>?</a:t>
            </a:r>
            <a:endParaRPr lang="es-EC" sz="48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0451A10-9265-724D-8F13-E3FEFEE3EC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547446"/>
            <a:ext cx="9601200" cy="4319954"/>
          </a:xfrm>
        </p:spPr>
        <p:txBody>
          <a:bodyPr/>
          <a:lstStyle/>
          <a:p>
            <a:pPr marL="0" indent="0">
              <a:buNone/>
            </a:pPr>
            <a:r>
              <a:rPr lang="es-EC" dirty="0"/>
              <a:t>El capitalismo es un sistema </a:t>
            </a:r>
            <a:r>
              <a:rPr lang="es-EC" dirty="0">
                <a:solidFill>
                  <a:srgbClr val="FF0000"/>
                </a:solidFill>
              </a:rPr>
              <a:t>SALARIAL</a:t>
            </a:r>
          </a:p>
          <a:p>
            <a:pPr marL="0" indent="0">
              <a:buNone/>
            </a:pPr>
            <a:r>
              <a:rPr lang="es-EC" dirty="0"/>
              <a:t>… para vivir hay que tener plata… hay que trabajar </a:t>
            </a:r>
            <a:r>
              <a:rPr lang="es-EC" dirty="0">
                <a:solidFill>
                  <a:srgbClr val="FF0000"/>
                </a:solidFill>
              </a:rPr>
              <a:t>directamente o indirectamente </a:t>
            </a:r>
            <a:r>
              <a:rPr lang="es-EC" dirty="0"/>
              <a:t>para un empleador, hay que vender nuestra “fuerza de trabajo”. No somos libres.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0FB777A-7728-8349-8DC7-4B4D4C44F6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3029244"/>
            <a:ext cx="6096000" cy="34290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2983EFD9-3A46-AB47-84BA-02E26CC6F4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497" y="2791265"/>
            <a:ext cx="5374503" cy="2155874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A8C5A352-EA79-DC46-8046-7AB56A43A8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3206" y="4713183"/>
            <a:ext cx="4182794" cy="2185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7291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E1BD3B-17C4-4B41-9C0B-59828ECD1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332" y="168813"/>
            <a:ext cx="11000936" cy="2359242"/>
          </a:xfrm>
        </p:spPr>
        <p:txBody>
          <a:bodyPr>
            <a:normAutofit fontScale="90000"/>
          </a:bodyPr>
          <a:lstStyle/>
          <a:p>
            <a:r>
              <a:rPr lang="es-EC" sz="2700" dirty="0"/>
              <a:t>A algunas el trabajo nos da salario.</a:t>
            </a:r>
            <a:br>
              <a:rPr lang="es-EC" sz="2700" dirty="0"/>
            </a:br>
            <a:r>
              <a:rPr lang="es-EC" sz="2700" dirty="0"/>
              <a:t>el salario (casi) nos da para vivir... Para re</a:t>
            </a:r>
            <a:r>
              <a:rPr lang="es-EC" sz="2700" dirty="0">
                <a:solidFill>
                  <a:srgbClr val="FF0000"/>
                </a:solidFill>
              </a:rPr>
              <a:t>producirnos</a:t>
            </a:r>
            <a:r>
              <a:rPr lang="es-EC" sz="2700" dirty="0"/>
              <a:t> diariamente</a:t>
            </a:r>
            <a:br>
              <a:rPr lang="es-EC" dirty="0"/>
            </a:br>
            <a:br>
              <a:rPr lang="es-EC" dirty="0"/>
            </a:br>
            <a:r>
              <a:rPr lang="es-EC" sz="4000" dirty="0"/>
              <a:t>pero, produce </a:t>
            </a:r>
            <a:r>
              <a:rPr lang="es-EC" sz="4000" dirty="0">
                <a:solidFill>
                  <a:srgbClr val="FF0000"/>
                </a:solidFill>
              </a:rPr>
              <a:t>más valor</a:t>
            </a:r>
            <a:r>
              <a:rPr lang="es-EC" sz="4000" dirty="0">
                <a:solidFill>
                  <a:schemeClr val="tx1"/>
                </a:solidFill>
              </a:rPr>
              <a:t> que NO es pagado y cada vez se </a:t>
            </a:r>
            <a:r>
              <a:rPr lang="es-EC" sz="4000" dirty="0">
                <a:solidFill>
                  <a:srgbClr val="FF0000"/>
                </a:solidFill>
              </a:rPr>
              <a:t>precariza </a:t>
            </a:r>
            <a:r>
              <a:rPr lang="es-EC" sz="4000" dirty="0">
                <a:solidFill>
                  <a:schemeClr val="tx1"/>
                </a:solidFill>
              </a:rPr>
              <a:t>más</a:t>
            </a:r>
            <a:br>
              <a:rPr lang="es-EC" dirty="0"/>
            </a:br>
            <a:br>
              <a:rPr lang="es-EC" dirty="0"/>
            </a:br>
            <a:endParaRPr lang="es-EC" dirty="0"/>
          </a:p>
        </p:txBody>
      </p:sp>
      <p:pic>
        <p:nvPicPr>
          <p:cNvPr id="13" name="Marcador de contenido 12">
            <a:extLst>
              <a:ext uri="{FF2B5EF4-FFF2-40B4-BE49-F238E27FC236}">
                <a16:creationId xmlns:a16="http://schemas.microsoft.com/office/drawing/2014/main" id="{2C74BD09-5261-2046-A074-1900F2BBB9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3386" y="2612462"/>
            <a:ext cx="5526834" cy="4076725"/>
          </a:xfr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A2BC1EA2-4144-CF48-8357-6293E2C08D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0220" y="2528055"/>
            <a:ext cx="5867654" cy="4245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2308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19F3D1-7A02-564A-90B5-7707054A4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6265" y="309489"/>
            <a:ext cx="11099409" cy="1862211"/>
          </a:xfrm>
        </p:spPr>
        <p:txBody>
          <a:bodyPr>
            <a:normAutofit fontScale="90000"/>
          </a:bodyPr>
          <a:lstStyle/>
          <a:p>
            <a:r>
              <a:rPr lang="es-EC" sz="3100" dirty="0"/>
              <a:t>Además, tampoco se paga el valor del </a:t>
            </a:r>
            <a:r>
              <a:rPr lang="es-EC" sz="3100" dirty="0">
                <a:solidFill>
                  <a:srgbClr val="FF0000"/>
                </a:solidFill>
              </a:rPr>
              <a:t>trabajo de REproducir trabajadores</a:t>
            </a:r>
            <a:r>
              <a:rPr lang="es-EC" sz="3100" dirty="0"/>
              <a:t> todos los días!!!! </a:t>
            </a:r>
            <a:br>
              <a:rPr lang="es-EC" sz="3600" dirty="0"/>
            </a:br>
            <a:br>
              <a:rPr lang="es-EC" dirty="0"/>
            </a:br>
            <a:r>
              <a:rPr lang="es-EC" dirty="0"/>
              <a:t>Se trata de reducir o eliminar los costes del trabajo</a:t>
            </a:r>
          </a:p>
        </p:txBody>
      </p:sp>
      <p:pic>
        <p:nvPicPr>
          <p:cNvPr id="9" name="Marcador de contenido 8">
            <a:extLst>
              <a:ext uri="{FF2B5EF4-FFF2-40B4-BE49-F238E27FC236}">
                <a16:creationId xmlns:a16="http://schemas.microsoft.com/office/drawing/2014/main" id="{D696AC93-DD19-054D-AF23-D33CCEF88C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600" y="2356338"/>
            <a:ext cx="4368800" cy="4368800"/>
          </a:xfr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AC9088FE-1EAB-404D-853B-0E1AFFE83F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0400" y="2877038"/>
            <a:ext cx="6121400" cy="306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3964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CBAF96-8B97-8D47-976A-7EB29B63D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71886"/>
            <a:ext cx="10585938" cy="6514228"/>
          </a:xfrm>
        </p:spPr>
        <p:txBody>
          <a:bodyPr/>
          <a:lstStyle/>
          <a:p>
            <a:r>
              <a:rPr lang="es-EC" dirty="0">
                <a:solidFill>
                  <a:srgbClr val="FF0000"/>
                </a:solidFill>
              </a:rPr>
              <a:t>Jerarquía</a:t>
            </a:r>
            <a:r>
              <a:rPr lang="es-EC" dirty="0"/>
              <a:t> entre trabajoS y trabajadoreS</a:t>
            </a:r>
            <a:br>
              <a:rPr lang="es-EC" dirty="0"/>
            </a:br>
            <a:endParaRPr lang="es-EC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C30864A3-564A-0945-9E8C-75329608FD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33128" y="864485"/>
            <a:ext cx="4103370" cy="2180174"/>
          </a:xfr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ED8FF5B5-E61F-8941-B21F-2CD334784A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9625" y="3043645"/>
            <a:ext cx="2339926" cy="155995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63B72CA6-C0E9-AE42-8149-CF06A47E9A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5238" y="4360532"/>
            <a:ext cx="1739900" cy="11557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6F2B9709-D58A-D74F-B328-F7B8ED4717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3185" y="2284631"/>
            <a:ext cx="2740563" cy="1522535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E6869D0E-EE35-384D-8088-48C981BECE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84813" y="5035940"/>
            <a:ext cx="1638300" cy="1231900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83457FA2-45BF-6940-9078-D2D02050670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07251" y="5263714"/>
            <a:ext cx="1422400" cy="1422400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D854213D-AEC8-F748-932E-CD390511BDD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12445" y="5518986"/>
            <a:ext cx="1389575" cy="1082298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1D7D7922-FBAC-7148-9305-A3D81AF1E7D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23114" y="5452402"/>
            <a:ext cx="2214782" cy="1476521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CB6ED33E-2D95-074E-87B6-6351E13FC64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30808" y="3763161"/>
            <a:ext cx="2527180" cy="1680868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3D2708D6-DD03-B44F-8D3D-36E53CD031A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10847" y="3816678"/>
            <a:ext cx="1778666" cy="1219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4514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D78079-28FB-8A42-A445-0B2689138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196948"/>
            <a:ext cx="10621108" cy="1913206"/>
          </a:xfrm>
        </p:spPr>
        <p:txBody>
          <a:bodyPr>
            <a:noAutofit/>
          </a:bodyPr>
          <a:lstStyle/>
          <a:p>
            <a:r>
              <a:rPr lang="es-EC" sz="2800" dirty="0"/>
              <a:t>Pero… casi nadie tiene un empleador que un salario (regulado).</a:t>
            </a:r>
            <a:br>
              <a:rPr lang="es-EC" sz="2800" dirty="0"/>
            </a:br>
            <a:br>
              <a:rPr lang="es-EC" sz="3200" dirty="0"/>
            </a:br>
            <a:r>
              <a:rPr lang="es-EC" sz="3200" dirty="0"/>
              <a:t>¿somos trabajadoras? ¿también </a:t>
            </a:r>
            <a:r>
              <a:rPr lang="es-EC" sz="3200" dirty="0">
                <a:solidFill>
                  <a:srgbClr val="FF0000"/>
                </a:solidFill>
              </a:rPr>
              <a:t>somos (sobre)explotadas en el capitalismo</a:t>
            </a:r>
            <a:r>
              <a:rPr lang="es-EC" sz="3200" dirty="0"/>
              <a:t>?</a:t>
            </a:r>
          </a:p>
        </p:txBody>
      </p:sp>
      <p:pic>
        <p:nvPicPr>
          <p:cNvPr id="13" name="Marcador de contenido 12">
            <a:extLst>
              <a:ext uri="{FF2B5EF4-FFF2-40B4-BE49-F238E27FC236}">
                <a16:creationId xmlns:a16="http://schemas.microsoft.com/office/drawing/2014/main" id="{978C1417-D88B-2748-9A8B-4A0E01031E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4513" y="2346189"/>
            <a:ext cx="6223000" cy="3581400"/>
          </a:xfr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C7C6A8E7-83A4-AD4D-8D2E-9E67D18A55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7513" y="1841854"/>
            <a:ext cx="4924669" cy="2735927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29E55428-D79E-DF40-933E-C1CECBD9CD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4041" y="4575132"/>
            <a:ext cx="3857959" cy="2160457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7A8B989C-35F6-BB41-A634-8C4BCB3295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98907" y="4575132"/>
            <a:ext cx="2681068" cy="1722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2901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D891E1-367F-7447-9363-C8E88EDDC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309489"/>
            <a:ext cx="10473397" cy="2064856"/>
          </a:xfrm>
        </p:spPr>
        <p:txBody>
          <a:bodyPr>
            <a:normAutofit fontScale="90000"/>
          </a:bodyPr>
          <a:lstStyle/>
          <a:p>
            <a:r>
              <a:rPr lang="es-EC" sz="3100" dirty="0"/>
              <a:t>El </a:t>
            </a:r>
            <a:r>
              <a:rPr lang="es-EC" sz="3100" dirty="0">
                <a:solidFill>
                  <a:srgbClr val="FF0000"/>
                </a:solidFill>
              </a:rPr>
              <a:t>capitalismo dependiente exportador </a:t>
            </a:r>
            <a:r>
              <a:rPr lang="es-EC" sz="3100" dirty="0"/>
              <a:t>de Ecuador…</a:t>
            </a:r>
            <a:br>
              <a:rPr lang="es-EC" sz="3100" dirty="0"/>
            </a:br>
            <a:br>
              <a:rPr lang="es-EC" sz="3100" dirty="0"/>
            </a:br>
            <a:r>
              <a:rPr lang="es-EC" sz="2700" dirty="0"/>
              <a:t>genera más trabajos informales, cuantapropistas, autonómos y los </a:t>
            </a:r>
            <a:r>
              <a:rPr lang="es-EC" sz="2700" dirty="0">
                <a:solidFill>
                  <a:srgbClr val="FF0000"/>
                </a:solidFill>
              </a:rPr>
              <a:t>SOBREexplota </a:t>
            </a:r>
            <a:r>
              <a:rPr lang="es-EC" sz="2700" dirty="0"/>
              <a:t>al ocultarlos, precarizarlos, no pagarlos, precarizarlos, desprestigiarlos y perseguirlos.  Al feminizarlos y racializarlos</a:t>
            </a:r>
            <a:br>
              <a:rPr lang="es-EC" sz="2700" dirty="0"/>
            </a:br>
            <a:br>
              <a:rPr lang="es-EC" sz="3100" dirty="0"/>
            </a:br>
            <a:br>
              <a:rPr lang="es-EC" sz="3100" dirty="0"/>
            </a:br>
            <a:br>
              <a:rPr lang="es-EC" sz="3100" dirty="0"/>
            </a:br>
            <a:endParaRPr lang="es-EC" sz="31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29B49EE-EE18-4743-8D01-DBDAF702EB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599" y="2586944"/>
            <a:ext cx="5713436" cy="4198711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3AF9C013-C6A3-564A-B4F4-DBE259C1BE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5396" y="4686300"/>
            <a:ext cx="4059708" cy="2171699"/>
          </a:xfrm>
          <a:prstGeom prst="rect">
            <a:avLst/>
          </a:prstGeom>
        </p:spPr>
      </p:pic>
      <p:pic>
        <p:nvPicPr>
          <p:cNvPr id="12" name="Marcador de contenido 11">
            <a:extLst>
              <a:ext uri="{FF2B5EF4-FFF2-40B4-BE49-F238E27FC236}">
                <a16:creationId xmlns:a16="http://schemas.microsoft.com/office/drawing/2014/main" id="{B982B320-192F-1D45-B06B-28FB9A7A36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7995601" y="2586944"/>
            <a:ext cx="3519501" cy="1886757"/>
          </a:xfrm>
        </p:spPr>
      </p:pic>
    </p:spTree>
    <p:extLst>
      <p:ext uri="{BB962C8B-B14F-4D97-AF65-F5344CB8AC3E}">
        <p14:creationId xmlns:p14="http://schemas.microsoft.com/office/powerpoint/2010/main" val="33380954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4D9765-3752-8249-BF38-CF830B21D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11015"/>
            <a:ext cx="10318652" cy="6646985"/>
          </a:xfrm>
        </p:spPr>
        <p:txBody>
          <a:bodyPr>
            <a:normAutofit/>
          </a:bodyPr>
          <a:lstStyle/>
          <a:p>
            <a:r>
              <a:rPr lang="es-EC" sz="4000" dirty="0"/>
              <a:t>capitalismo </a:t>
            </a:r>
            <a:r>
              <a:rPr lang="es-EC" sz="4000" dirty="0">
                <a:solidFill>
                  <a:srgbClr val="FF0000"/>
                </a:solidFill>
              </a:rPr>
              <a:t>depende </a:t>
            </a:r>
            <a:r>
              <a:rPr lang="es-EC" sz="4000" dirty="0">
                <a:solidFill>
                  <a:schemeClr val="tx1"/>
                </a:solidFill>
              </a:rPr>
              <a:t>de todos estos trabajos</a:t>
            </a:r>
            <a:r>
              <a:rPr lang="es-EC" sz="3200" dirty="0">
                <a:solidFill>
                  <a:schemeClr val="tx1"/>
                </a:solidFill>
              </a:rPr>
              <a:t>, </a:t>
            </a:r>
            <a:r>
              <a:rPr lang="es-EC" sz="2700" dirty="0">
                <a:solidFill>
                  <a:schemeClr val="tx1"/>
                </a:solidFill>
              </a:rPr>
              <a:t>que re/producen, abaratan costos y generan beneficios directos e indirectos para empresas, intermediarios, hogares… y reproducen un orden injusto.</a:t>
            </a:r>
            <a:br>
              <a:rPr lang="es-EC" dirty="0">
                <a:solidFill>
                  <a:schemeClr val="tx1"/>
                </a:solidFill>
              </a:rPr>
            </a:br>
            <a:br>
              <a:rPr lang="es-EC" dirty="0">
                <a:solidFill>
                  <a:schemeClr val="tx1"/>
                </a:solidFill>
              </a:rPr>
            </a:br>
            <a:br>
              <a:rPr lang="es-EC" dirty="0">
                <a:solidFill>
                  <a:schemeClr val="tx1"/>
                </a:solidFill>
              </a:rPr>
            </a:br>
            <a:br>
              <a:rPr lang="es-EC" dirty="0">
                <a:solidFill>
                  <a:schemeClr val="tx1"/>
                </a:solidFill>
              </a:rPr>
            </a:br>
            <a:br>
              <a:rPr lang="es-EC" dirty="0">
                <a:solidFill>
                  <a:schemeClr val="tx1"/>
                </a:solidFill>
              </a:rPr>
            </a:br>
            <a:br>
              <a:rPr lang="es-EC" dirty="0">
                <a:solidFill>
                  <a:schemeClr val="tx1"/>
                </a:solidFill>
              </a:rPr>
            </a:br>
            <a:br>
              <a:rPr lang="es-EC" dirty="0">
                <a:solidFill>
                  <a:schemeClr val="tx1"/>
                </a:solidFill>
              </a:rPr>
            </a:br>
            <a:br>
              <a:rPr lang="es-EC" dirty="0">
                <a:solidFill>
                  <a:schemeClr val="tx1"/>
                </a:solidFill>
              </a:rPr>
            </a:br>
            <a:r>
              <a:rPr lang="es-EC" dirty="0">
                <a:solidFill>
                  <a:schemeClr val="tx1"/>
                </a:solidFill>
              </a:rPr>
              <a:t>TRABAJADORAS SOMOS </a:t>
            </a:r>
            <a:r>
              <a:rPr lang="es-EC" dirty="0">
                <a:solidFill>
                  <a:srgbClr val="FF0000"/>
                </a:solidFill>
              </a:rPr>
              <a:t>TODAS!!!!!</a:t>
            </a:r>
            <a:endParaRPr lang="es-EC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C50A9C6-7894-8048-8DDD-7C1A2E76C0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895601"/>
            <a:ext cx="9601200" cy="3581400"/>
          </a:xfrm>
        </p:spPr>
        <p:txBody>
          <a:bodyPr/>
          <a:lstStyle/>
          <a:p>
            <a:endParaRPr lang="es-EC" dirty="0"/>
          </a:p>
          <a:p>
            <a:endParaRPr lang="es-EC" dirty="0"/>
          </a:p>
          <a:p>
            <a:endParaRPr lang="es-EC" dirty="0"/>
          </a:p>
          <a:p>
            <a:endParaRPr lang="es-EC" dirty="0"/>
          </a:p>
          <a:p>
            <a:endParaRPr lang="es-EC" dirty="0"/>
          </a:p>
          <a:p>
            <a:endParaRPr lang="es-EC" dirty="0"/>
          </a:p>
          <a:p>
            <a:endParaRPr lang="es-EC" dirty="0"/>
          </a:p>
          <a:p>
            <a:endParaRPr lang="es-EC" dirty="0"/>
          </a:p>
          <a:p>
            <a:pPr marL="0" indent="0">
              <a:buNone/>
            </a:pPr>
            <a:endParaRPr lang="es-EC" dirty="0"/>
          </a:p>
          <a:p>
            <a:endParaRPr lang="es-EC" dirty="0"/>
          </a:p>
          <a:p>
            <a:pPr marL="0" indent="0">
              <a:buNone/>
            </a:pPr>
            <a:endParaRPr lang="es-EC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8942FAB-0101-CA40-BDE0-6243328FBD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3456" y="1738239"/>
            <a:ext cx="6243093" cy="4170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520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292425-B7C6-BD4E-8D01-A84317882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sz="6700" b="1" dirty="0"/>
              <a:t>1. </a:t>
            </a:r>
            <a:r>
              <a:rPr lang="es-EC" sz="4000" dirty="0"/>
              <a:t>¿Qué es el </a:t>
            </a:r>
            <a:r>
              <a:rPr lang="es-EC" sz="4000" dirty="0">
                <a:solidFill>
                  <a:srgbClr val="FF0000"/>
                </a:solidFill>
              </a:rPr>
              <a:t>capitalismo</a:t>
            </a:r>
            <a:r>
              <a:rPr lang="es-EC" sz="4000" dirty="0"/>
              <a:t>? Y…</a:t>
            </a:r>
            <a:br>
              <a:rPr lang="es-EC" sz="4000" dirty="0"/>
            </a:br>
            <a:r>
              <a:rPr lang="es-EC" sz="4000" dirty="0"/>
              <a:t>¿porqué nos importa?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B541463-A83A-5740-AF91-BBF7259125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012882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65EE3B-25BD-6541-8D9E-A11C40938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2743200"/>
          </a:xfrm>
        </p:spPr>
        <p:txBody>
          <a:bodyPr>
            <a:normAutofit/>
          </a:bodyPr>
          <a:lstStyle/>
          <a:p>
            <a:r>
              <a:rPr lang="es-EC" sz="8000" b="1" dirty="0"/>
              <a:t>3. </a:t>
            </a:r>
            <a:r>
              <a:rPr lang="es-EC" dirty="0"/>
              <a:t>¿Qué podemos hacer? </a:t>
            </a:r>
            <a:br>
              <a:rPr lang="es-EC" dirty="0"/>
            </a:br>
            <a:r>
              <a:rPr lang="es-EC" dirty="0"/>
              <a:t>¿cómo resistimos y re</a:t>
            </a:r>
            <a:r>
              <a:rPr lang="es-EC" dirty="0">
                <a:solidFill>
                  <a:srgbClr val="FF0000"/>
                </a:solidFill>
              </a:rPr>
              <a:t>EXISTIMOS</a:t>
            </a:r>
            <a:r>
              <a:rPr lang="es-EC" dirty="0"/>
              <a:t>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724A49-29F5-7241-A64B-56D30CC72C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3573194"/>
            <a:ext cx="9601200" cy="2294206"/>
          </a:xfrm>
        </p:spPr>
        <p:txBody>
          <a:bodyPr/>
          <a:lstStyle/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1361189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4D2496-33D0-444B-85C9-6E35D7425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422031"/>
            <a:ext cx="10705514" cy="1749669"/>
          </a:xfrm>
        </p:spPr>
        <p:txBody>
          <a:bodyPr/>
          <a:lstStyle/>
          <a:p>
            <a:r>
              <a:rPr lang="es-EC" b="1" dirty="0">
                <a:solidFill>
                  <a:srgbClr val="7030A0"/>
                </a:solidFill>
              </a:rPr>
              <a:t>1. </a:t>
            </a:r>
            <a:r>
              <a:rPr lang="es-EC" dirty="0"/>
              <a:t>Podemos seguir analizando y debatiendo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F425230-4D01-F948-92E6-0B5F32FDF6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491175"/>
            <a:ext cx="9601200" cy="4376225"/>
          </a:xfrm>
        </p:spPr>
        <p:txBody>
          <a:bodyPr/>
          <a:lstStyle/>
          <a:p>
            <a:pPr marL="0" indent="0">
              <a:buNone/>
            </a:pPr>
            <a:r>
              <a:rPr lang="es-EC" dirty="0"/>
              <a:t>Comprender </a:t>
            </a:r>
            <a:r>
              <a:rPr lang="es-EC" dirty="0">
                <a:solidFill>
                  <a:srgbClr val="FF0000"/>
                </a:solidFill>
              </a:rPr>
              <a:t>porqué</a:t>
            </a:r>
            <a:r>
              <a:rPr lang="es-EC" dirty="0"/>
              <a:t> y </a:t>
            </a:r>
            <a:r>
              <a:rPr lang="es-EC" dirty="0">
                <a:solidFill>
                  <a:srgbClr val="FF0000"/>
                </a:solidFill>
              </a:rPr>
              <a:t>en beneficio de quiénes </a:t>
            </a:r>
            <a:r>
              <a:rPr lang="es-EC" dirty="0"/>
              <a:t>somos SOBREexplotadas</a:t>
            </a:r>
          </a:p>
          <a:p>
            <a:pPr marL="0" indent="0">
              <a:buNone/>
            </a:pPr>
            <a:r>
              <a:rPr lang="es-EC" dirty="0"/>
              <a:t>Comprender </a:t>
            </a:r>
            <a:r>
              <a:rPr lang="es-EC" dirty="0">
                <a:solidFill>
                  <a:srgbClr val="FF0000"/>
                </a:solidFill>
              </a:rPr>
              <a:t>cómo</a:t>
            </a:r>
            <a:r>
              <a:rPr lang="es-EC" dirty="0"/>
              <a:t> somos SOBREexplotadas </a:t>
            </a:r>
            <a:r>
              <a:rPr lang="es-EC" dirty="0">
                <a:solidFill>
                  <a:srgbClr val="FF0000"/>
                </a:solidFill>
              </a:rPr>
              <a:t>cada una de nosotras</a:t>
            </a:r>
          </a:p>
          <a:p>
            <a:pPr marL="530352" lvl="1" indent="0">
              <a:buNone/>
            </a:pPr>
            <a:r>
              <a:rPr lang="es-EC" sz="1600" dirty="0"/>
              <a:t>… en el empleo, en la venta de calle, en el menudeo de droga, en el trabajo pagado y no pagado del hogar, en la agroindustria, en el sector público precarizado, en el trabajo sexual.</a:t>
            </a:r>
          </a:p>
          <a:p>
            <a:pPr marL="530352" lvl="1" indent="0">
              <a:buNone/>
            </a:pPr>
            <a:endParaRPr lang="es-EC" sz="1600" dirty="0"/>
          </a:p>
          <a:p>
            <a:pPr marL="0" indent="0">
              <a:buNone/>
            </a:pPr>
            <a:r>
              <a:rPr lang="es-EC" dirty="0"/>
              <a:t>Comprender </a:t>
            </a:r>
            <a:r>
              <a:rPr lang="es-EC" dirty="0">
                <a:solidFill>
                  <a:srgbClr val="FF0000"/>
                </a:solidFill>
              </a:rPr>
              <a:t>cómo se conecta </a:t>
            </a:r>
            <a:r>
              <a:rPr lang="es-EC" dirty="0"/>
              <a:t>esta explotación con el chulco, la prisión, la infravivienda y la falta de servicios públicos, la enfermedad y el contagio, la violencia… el empobrecimiento, la muerte.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5DC737D-84D1-8B4C-BA34-8301BF8BFF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0130" y="4940901"/>
            <a:ext cx="2949354" cy="1852997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C20D9C73-0B8A-4B49-92EE-87A45E6CDE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9202" y="4893568"/>
            <a:ext cx="3532397" cy="1978142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CF912EF5-6615-1746-A027-5D76D3BD7F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770" y="4701539"/>
            <a:ext cx="3856441" cy="2156459"/>
          </a:xfrm>
          <a:prstGeom prst="rect">
            <a:avLst/>
          </a:prstGeom>
        </p:spPr>
      </p:pic>
      <p:sp>
        <p:nvSpPr>
          <p:cNvPr id="10" name="Flecha derecha 9">
            <a:extLst>
              <a:ext uri="{FF2B5EF4-FFF2-40B4-BE49-F238E27FC236}">
                <a16:creationId xmlns:a16="http://schemas.microsoft.com/office/drawing/2014/main" id="{F4742D3D-20F6-834B-B0F8-8725095A0750}"/>
              </a:ext>
            </a:extLst>
          </p:cNvPr>
          <p:cNvSpPr/>
          <p:nvPr/>
        </p:nvSpPr>
        <p:spPr>
          <a:xfrm>
            <a:off x="4593966" y="5642607"/>
            <a:ext cx="978408" cy="484632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329410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B7FE3D-8C23-2D46-8CE0-4467E5130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6942" y="323557"/>
            <a:ext cx="10761784" cy="1848143"/>
          </a:xfrm>
        </p:spPr>
        <p:txBody>
          <a:bodyPr>
            <a:normAutofit fontScale="90000"/>
          </a:bodyPr>
          <a:lstStyle/>
          <a:p>
            <a:r>
              <a:rPr lang="es-EC" b="1" dirty="0">
                <a:solidFill>
                  <a:srgbClr val="7030A0"/>
                </a:solidFill>
              </a:rPr>
              <a:t>2. </a:t>
            </a:r>
            <a:r>
              <a:rPr lang="es-EC" dirty="0"/>
              <a:t>Podemos organizarnos y luchar </a:t>
            </a:r>
            <a:r>
              <a:rPr lang="es-EC" dirty="0">
                <a:solidFill>
                  <a:srgbClr val="FF0000"/>
                </a:solidFill>
              </a:rPr>
              <a:t>en el día a día </a:t>
            </a:r>
            <a:r>
              <a:rPr lang="es-EC" dirty="0"/>
              <a:t>contra la explotación de loS trabajoS que tenemos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6D51001-54C6-2F43-AEF9-D696AEE55C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6942" y="2349305"/>
            <a:ext cx="9945858" cy="468454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EC" dirty="0"/>
              <a:t>Haciendo </a:t>
            </a:r>
            <a:r>
              <a:rPr lang="es-EC" b="1" dirty="0">
                <a:solidFill>
                  <a:srgbClr val="FF0000"/>
                </a:solidFill>
              </a:rPr>
              <a:t>VISIBLE</a:t>
            </a:r>
            <a:r>
              <a:rPr lang="es-EC" dirty="0"/>
              <a:t> el trabajo</a:t>
            </a:r>
          </a:p>
          <a:p>
            <a:pPr marL="0" indent="0">
              <a:buNone/>
            </a:pPr>
            <a:r>
              <a:rPr lang="es-EC" dirty="0"/>
              <a:t>los patronos directos e indirectos,</a:t>
            </a:r>
          </a:p>
          <a:p>
            <a:pPr marL="0" indent="0">
              <a:buNone/>
            </a:pPr>
            <a:r>
              <a:rPr lang="es-EC" dirty="0"/>
              <a:t>las cadenas de intermediarios,</a:t>
            </a:r>
          </a:p>
          <a:p>
            <a:pPr marL="0" indent="0">
              <a:buNone/>
            </a:pPr>
            <a:endParaRPr lang="es-EC" dirty="0"/>
          </a:p>
          <a:p>
            <a:pPr marL="0" indent="0">
              <a:buNone/>
            </a:pPr>
            <a:r>
              <a:rPr lang="es-EC" dirty="0"/>
              <a:t>Exigiendo ingresos, </a:t>
            </a:r>
          </a:p>
          <a:p>
            <a:pPr marL="0" indent="0">
              <a:buNone/>
            </a:pPr>
            <a:r>
              <a:rPr lang="es-EC" dirty="0"/>
              <a:t>condiciones,</a:t>
            </a:r>
          </a:p>
          <a:p>
            <a:pPr marL="0" indent="0">
              <a:buNone/>
            </a:pPr>
            <a:r>
              <a:rPr lang="es-EC" dirty="0"/>
              <a:t>Resguardos,</a:t>
            </a:r>
          </a:p>
          <a:p>
            <a:pPr marL="0" indent="0">
              <a:buNone/>
            </a:pPr>
            <a:r>
              <a:rPr lang="es-EC" dirty="0"/>
              <a:t>espacios, </a:t>
            </a:r>
          </a:p>
          <a:p>
            <a:pPr marL="0" indent="0">
              <a:buNone/>
            </a:pPr>
            <a:r>
              <a:rPr lang="es-EC" dirty="0"/>
              <a:t>movilidades</a:t>
            </a:r>
          </a:p>
          <a:p>
            <a:pPr marL="0" indent="0">
              <a:buNone/>
            </a:pPr>
            <a:r>
              <a:rPr lang="es-EC" dirty="0"/>
              <a:t>reconocimiento…. </a:t>
            </a:r>
          </a:p>
          <a:p>
            <a:pPr marL="0" indent="0">
              <a:buNone/>
            </a:pPr>
            <a:r>
              <a:rPr lang="es-EC" dirty="0"/>
              <a:t>SIN </a:t>
            </a:r>
            <a:r>
              <a:rPr lang="es-EC" dirty="0">
                <a:solidFill>
                  <a:srgbClr val="FF0000"/>
                </a:solidFill>
              </a:rPr>
              <a:t>NOSOTRAS</a:t>
            </a:r>
            <a:r>
              <a:rPr lang="es-EC" dirty="0"/>
              <a:t> NO SE MUEVE EL MUNDO</a:t>
            </a:r>
          </a:p>
          <a:p>
            <a:pPr marL="0" indent="0">
              <a:buNone/>
            </a:pPr>
            <a:endParaRPr lang="es-EC" dirty="0"/>
          </a:p>
          <a:p>
            <a:pPr marL="0" indent="0">
              <a:buNone/>
            </a:pPr>
            <a:endParaRPr lang="es-EC" dirty="0"/>
          </a:p>
          <a:p>
            <a:pPr marL="0" indent="0">
              <a:buNone/>
            </a:pPr>
            <a:endParaRPr lang="es-EC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FF32923-8EE7-BA46-B64F-365F6B055F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4582" y="3742006"/>
            <a:ext cx="4567418" cy="3115994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1AE581F-9DD9-064B-B18E-11E763FCAF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5200" y="1562100"/>
            <a:ext cx="3606800" cy="22098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1FF0BF4A-B5D4-B945-9693-5908B002B7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1645" y="1581150"/>
            <a:ext cx="2063555" cy="2751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7877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B52CDB-FF83-2743-AD95-E972DDFAD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332" y="225083"/>
            <a:ext cx="10072468" cy="6372665"/>
          </a:xfrm>
        </p:spPr>
        <p:txBody>
          <a:bodyPr>
            <a:normAutofit fontScale="90000"/>
          </a:bodyPr>
          <a:lstStyle/>
          <a:p>
            <a:r>
              <a:rPr lang="es-EC" sz="4900" b="1" dirty="0">
                <a:solidFill>
                  <a:srgbClr val="7030A0"/>
                </a:solidFill>
              </a:rPr>
              <a:t>3. </a:t>
            </a:r>
            <a:r>
              <a:rPr lang="es-EC" dirty="0"/>
              <a:t>Nuestra lucha es por la </a:t>
            </a:r>
            <a:r>
              <a:rPr lang="es-EC" dirty="0">
                <a:solidFill>
                  <a:srgbClr val="FF0000"/>
                </a:solidFill>
              </a:rPr>
              <a:t>VIDA</a:t>
            </a:r>
            <a:br>
              <a:rPr lang="es-EC" dirty="0"/>
            </a:br>
            <a:r>
              <a:rPr lang="es-EC" dirty="0"/>
              <a:t>porque…</a:t>
            </a:r>
            <a:br>
              <a:rPr lang="es-EC" dirty="0"/>
            </a:br>
            <a:br>
              <a:rPr lang="es-EC" dirty="0"/>
            </a:br>
            <a:r>
              <a:rPr lang="es-EC" sz="2700" dirty="0"/>
              <a:t>la invisibilidad,</a:t>
            </a:r>
            <a:br>
              <a:rPr lang="es-EC" sz="2700" dirty="0"/>
            </a:br>
            <a:r>
              <a:rPr lang="es-EC" sz="2700" dirty="0"/>
              <a:t>explotación,</a:t>
            </a:r>
            <a:br>
              <a:rPr lang="es-EC" sz="2700" dirty="0"/>
            </a:br>
            <a:r>
              <a:rPr lang="es-EC" sz="2700" dirty="0"/>
              <a:t>desprotección,</a:t>
            </a:r>
            <a:br>
              <a:rPr lang="es-EC" sz="2700" dirty="0"/>
            </a:br>
            <a:r>
              <a:rPr lang="es-EC" sz="2700" dirty="0"/>
              <a:t>persecución del trabajo.</a:t>
            </a:r>
            <a:br>
              <a:rPr lang="es-EC" dirty="0"/>
            </a:br>
            <a:br>
              <a:rPr lang="es-EC" dirty="0"/>
            </a:br>
            <a:r>
              <a:rPr lang="es-EC" sz="3600" dirty="0"/>
              <a:t>es parte de la </a:t>
            </a:r>
            <a:r>
              <a:rPr lang="es-EC" sz="3600" dirty="0">
                <a:solidFill>
                  <a:srgbClr val="FF0000"/>
                </a:solidFill>
              </a:rPr>
              <a:t>degradación</a:t>
            </a:r>
            <a:br>
              <a:rPr lang="es-EC" sz="3600" dirty="0">
                <a:solidFill>
                  <a:srgbClr val="FF0000"/>
                </a:solidFill>
              </a:rPr>
            </a:br>
            <a:r>
              <a:rPr lang="es-EC" sz="3600" dirty="0">
                <a:solidFill>
                  <a:srgbClr val="FF0000"/>
                </a:solidFill>
              </a:rPr>
              <a:t>de la vida</a:t>
            </a:r>
            <a:r>
              <a:rPr lang="es-EC" sz="3600" dirty="0"/>
              <a:t>.</a:t>
            </a:r>
            <a:br>
              <a:rPr lang="es-EC" sz="3600" dirty="0"/>
            </a:br>
            <a:br>
              <a:rPr lang="es-EC" dirty="0"/>
            </a:br>
            <a:r>
              <a:rPr lang="es-EC" sz="3600" dirty="0"/>
              <a:t>Recomponer </a:t>
            </a:r>
            <a:br>
              <a:rPr lang="es-EC" sz="3600" dirty="0"/>
            </a:br>
            <a:r>
              <a:rPr lang="es-EC" sz="3600" dirty="0"/>
              <a:t>las </a:t>
            </a:r>
            <a:r>
              <a:rPr lang="es-EC" sz="3600" dirty="0">
                <a:solidFill>
                  <a:srgbClr val="FF0000"/>
                </a:solidFill>
              </a:rPr>
              <a:t>tramas de la vida </a:t>
            </a:r>
            <a:r>
              <a:rPr lang="es-EC" sz="3600" dirty="0"/>
              <a:t>dentro,</a:t>
            </a:r>
            <a:br>
              <a:rPr lang="es-EC" sz="3600" dirty="0"/>
            </a:br>
            <a:r>
              <a:rPr lang="es-EC" sz="3600" dirty="0"/>
              <a:t>fuera y contra la explotación del trabajo</a:t>
            </a:r>
            <a:br>
              <a:rPr lang="es-EC" sz="3600" dirty="0"/>
            </a:br>
            <a:br>
              <a:rPr lang="es-EC" dirty="0"/>
            </a:br>
            <a:endParaRPr lang="es-EC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E4118DE5-BA67-8A4B-97B6-7D551FD59B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99019" y="863258"/>
            <a:ext cx="4495800" cy="2819400"/>
          </a:xfr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61E60036-7456-6446-90D5-BC3EA8A27D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1975" y="3809414"/>
            <a:ext cx="4002844" cy="2823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5326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F48683-3916-9744-B7D2-88C6A8A28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380" y="337624"/>
            <a:ext cx="10557803" cy="1791872"/>
          </a:xfrm>
        </p:spPr>
        <p:txBody>
          <a:bodyPr>
            <a:normAutofit/>
          </a:bodyPr>
          <a:lstStyle/>
          <a:p>
            <a:r>
              <a:rPr lang="es-EC" b="1" dirty="0">
                <a:solidFill>
                  <a:srgbClr val="7030A0"/>
                </a:solidFill>
              </a:rPr>
              <a:t>4. </a:t>
            </a:r>
            <a:r>
              <a:rPr lang="es-EC" dirty="0"/>
              <a:t>Podemos ensayar formas de </a:t>
            </a:r>
            <a:r>
              <a:rPr lang="es-EC" dirty="0">
                <a:solidFill>
                  <a:srgbClr val="FF0000"/>
                </a:solidFill>
              </a:rPr>
              <a:t>organización</a:t>
            </a:r>
            <a:r>
              <a:rPr lang="es-EC" dirty="0"/>
              <a:t> y </a:t>
            </a:r>
            <a:r>
              <a:rPr lang="es-EC" dirty="0">
                <a:solidFill>
                  <a:srgbClr val="FF0000"/>
                </a:solidFill>
              </a:rPr>
              <a:t>estrategias</a:t>
            </a:r>
            <a:r>
              <a:rPr lang="es-EC" dirty="0"/>
              <a:t> de lucha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2EC97AB-7D43-C748-8AB3-43D8125DF8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C" dirty="0"/>
              <a:t>¿Sindicatos?, ¿asociaciones?, ¿redes?, ¿alianzas?</a:t>
            </a:r>
          </a:p>
          <a:p>
            <a:pPr marL="0" indent="0">
              <a:buNone/>
            </a:pPr>
            <a:endParaRPr lang="es-EC" dirty="0"/>
          </a:p>
          <a:p>
            <a:pPr marL="0" indent="0">
              <a:buNone/>
            </a:pPr>
            <a:r>
              <a:rPr lang="es-EC" dirty="0"/>
              <a:t>Paros, huelgas, plantones, trabajando de otro modo, encuentros,</a:t>
            </a:r>
          </a:p>
          <a:p>
            <a:pPr marL="0" indent="0">
              <a:buNone/>
            </a:pPr>
            <a:r>
              <a:rPr lang="es-EC" dirty="0"/>
              <a:t>encierros, ocupaciones, comunicación, estrategias legales</a:t>
            </a:r>
          </a:p>
          <a:p>
            <a:pPr marL="0" indent="0">
              <a:buNone/>
            </a:pPr>
            <a:r>
              <a:rPr lang="es-EC" dirty="0"/>
              <a:t>con cajas de ahorros…</a:t>
            </a:r>
          </a:p>
          <a:p>
            <a:pPr marL="0" indent="0">
              <a:buNone/>
            </a:pPr>
            <a:endParaRPr lang="es-EC" dirty="0"/>
          </a:p>
          <a:p>
            <a:pPr marL="0" indent="0">
              <a:buNone/>
            </a:pPr>
            <a:r>
              <a:rPr lang="es-EC" dirty="0"/>
              <a:t>Con gritos, con humor y parodia, </a:t>
            </a:r>
          </a:p>
          <a:p>
            <a:pPr marL="0" indent="0">
              <a:buNone/>
            </a:pPr>
            <a:r>
              <a:rPr lang="es-EC" dirty="0"/>
              <a:t>con baile…</a:t>
            </a:r>
          </a:p>
          <a:p>
            <a:pPr marL="0" indent="0">
              <a:buNone/>
            </a:pPr>
            <a:endParaRPr lang="es-EC" dirty="0"/>
          </a:p>
          <a:p>
            <a:pPr marL="0" indent="0">
              <a:buNone/>
            </a:pPr>
            <a:endParaRPr lang="es-EC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A8CCABE-6C40-164D-A93E-FA0BF76B41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2716" y="4029569"/>
            <a:ext cx="4259284" cy="2828431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5C3D741E-5061-C840-A59B-734E8EA497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6068" y="759655"/>
            <a:ext cx="2615932" cy="3269914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C037B458-9E0B-1846-B464-12F4A8EE44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8436" y="4955148"/>
            <a:ext cx="2854279" cy="1902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7056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F05849-A18A-954A-A57B-AF401676A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9" name="Marcador de contenido 8">
            <a:extLst>
              <a:ext uri="{FF2B5EF4-FFF2-40B4-BE49-F238E27FC236}">
                <a16:creationId xmlns:a16="http://schemas.microsoft.com/office/drawing/2014/main" id="{218DB283-818C-324F-894F-DEF97EAAEE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9767" y="0"/>
            <a:ext cx="7760156" cy="4365088"/>
          </a:xfr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E14F3A33-75C8-894C-A85A-2ED6646341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9922" y="0"/>
            <a:ext cx="3722077" cy="1849334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0FC184E8-6E26-B040-89B1-6525B2598E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0905" y="4516900"/>
            <a:ext cx="2038645" cy="2038645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4E340D3A-EF93-CD4B-8512-95345C3303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2452" y="4066003"/>
            <a:ext cx="3722079" cy="2791559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6472B6B4-3CB8-F84B-922F-5C179B8507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9767" y="3683000"/>
            <a:ext cx="3175000" cy="3175000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BCE49DEB-AB35-B24C-A9E1-C912248FEB3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81362" y="1944419"/>
            <a:ext cx="5080000" cy="264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416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ACF80B-3019-3042-862C-95485B0CE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E26BA3FA-920D-DB45-8179-0B5E91BB7D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9200" y="10844"/>
            <a:ext cx="2528047" cy="3581400"/>
          </a:xfr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C607006A-7710-C94C-9C4C-C247C28386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0022" y="2591550"/>
            <a:ext cx="2493608" cy="3740412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98D22780-47C7-1147-9AFD-75506C229B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0017" y="84220"/>
            <a:ext cx="3740005" cy="3033368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933121B0-431D-F345-A6D8-F4343E6A7A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53500" y="57150"/>
            <a:ext cx="3251200" cy="2534400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B022E86E-FE8C-9642-8277-9E0224195B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0738" y="3674012"/>
            <a:ext cx="4083090" cy="3173144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248210BC-826A-7E43-A162-C8C849C00C8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63560" y="3117588"/>
            <a:ext cx="2805309" cy="3740412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8C8A7DEE-B48B-884C-AB7E-EC14BD4D0A9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30210" y="3117588"/>
            <a:ext cx="2749812" cy="274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4067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CE1871-D3F3-0046-8854-9397D75AE0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990600"/>
            <a:ext cx="10677378" cy="2652932"/>
          </a:xfrm>
        </p:spPr>
        <p:txBody>
          <a:bodyPr>
            <a:normAutofit/>
          </a:bodyPr>
          <a:lstStyle/>
          <a:p>
            <a:r>
              <a:rPr lang="es-EC" sz="3200" dirty="0"/>
              <a:t>Sistema económico y social </a:t>
            </a:r>
            <a:r>
              <a:rPr lang="es-EC" sz="3200" dirty="0">
                <a:solidFill>
                  <a:srgbClr val="FF0000"/>
                </a:solidFill>
              </a:rPr>
              <a:t>injusto</a:t>
            </a:r>
            <a:r>
              <a:rPr lang="es-EC" sz="3200" dirty="0"/>
              <a:t> que impulsa la </a:t>
            </a:r>
            <a:r>
              <a:rPr lang="es-EC" sz="4900" b="1" dirty="0"/>
              <a:t>acumulación ilimitada de capital</a:t>
            </a: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0DD904F9-C4D8-B143-8AEC-917D2984B5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05642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C074F1-2270-9340-8AA7-3C85966AB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Se apropia de NATURALEZA Y TRABAJO</a:t>
            </a:r>
            <a:br>
              <a:rPr lang="es-EC" dirty="0"/>
            </a:br>
            <a:r>
              <a:rPr lang="es-EC" dirty="0"/>
              <a:t>que se convierte en MERCANCÍA</a:t>
            </a:r>
          </a:p>
        </p:txBody>
      </p:sp>
      <p:pic>
        <p:nvPicPr>
          <p:cNvPr id="9" name="Marcador de contenido 8">
            <a:extLst>
              <a:ext uri="{FF2B5EF4-FFF2-40B4-BE49-F238E27FC236}">
                <a16:creationId xmlns:a16="http://schemas.microsoft.com/office/drawing/2014/main" id="{DA529C22-1A2C-7841-BE35-A15501C413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76791" y="1942416"/>
            <a:ext cx="5309968" cy="2654984"/>
          </a:xfr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1C27AA8D-AC71-FF48-B8BE-5B03B3D960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1212" y="2006716"/>
            <a:ext cx="4000988" cy="2590568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B0124704-C2C6-0142-9293-75664CA8BA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1464" y="4597284"/>
            <a:ext cx="3009900" cy="226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0066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4C4B5A-5DE3-E443-B681-8FECC64C43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sz="2800" dirty="0"/>
              <a:t>No es simplemente acumular RIQUEZA… </a:t>
            </a:r>
            <a:br>
              <a:rPr lang="es-EC" sz="2800" dirty="0"/>
            </a:br>
            <a:br>
              <a:rPr lang="es-EC" sz="2800" dirty="0"/>
            </a:br>
            <a:r>
              <a:rPr lang="es-EC" sz="2800" dirty="0"/>
              <a:t>sino combinar naturaleza, bienes y trabajo para producir DINERO y reinvertirlo </a:t>
            </a:r>
            <a:r>
              <a:rPr lang="es-EC" sz="2800" dirty="0">
                <a:solidFill>
                  <a:srgbClr val="FF0000"/>
                </a:solidFill>
              </a:rPr>
              <a:t>sin descanso y sin límite</a:t>
            </a:r>
            <a:r>
              <a:rPr lang="es-EC" sz="2800" dirty="0"/>
              <a:t>.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047905E2-4B00-914D-8078-44C76B58D2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4324" y="2495166"/>
            <a:ext cx="4457728" cy="3272497"/>
          </a:xfr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5D36C58D-C437-0F4D-918B-0937519797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2051" y="2495166"/>
            <a:ext cx="3096732" cy="205695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E3AE0640-7046-814A-BDA9-8E1032429D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7032" y="4552119"/>
            <a:ext cx="4640951" cy="2305881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EB0BA361-8B48-064A-BD30-6484E2E061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2672" y="3066220"/>
            <a:ext cx="3919328" cy="1485899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CAF0AB1D-D51A-C44F-86D9-4AA93DE194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4323" y="5459110"/>
            <a:ext cx="2450224" cy="1382178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08D8C36B-EB1D-1F42-BB95-47EB0B5C03A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61846" y="5459110"/>
            <a:ext cx="1865186" cy="1398890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B81D1724-405C-2748-9E0F-B59DE3486EC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67983" y="4567032"/>
            <a:ext cx="3224017" cy="214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7153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5575BC-8C2E-8B44-B996-C65B27606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972994"/>
          </a:xfrm>
        </p:spPr>
        <p:txBody>
          <a:bodyPr>
            <a:normAutofit fontScale="90000"/>
          </a:bodyPr>
          <a:lstStyle/>
          <a:p>
            <a:r>
              <a:rPr lang="es-EC" dirty="0"/>
              <a:t>La dinámica produce EXCEDENTE, beneficio y sigue para lograr más…</a:t>
            </a:r>
            <a:br>
              <a:rPr lang="es-EC" dirty="0"/>
            </a:br>
            <a:br>
              <a:rPr lang="es-EC" dirty="0"/>
            </a:br>
            <a:r>
              <a:rPr lang="es-EC" dirty="0"/>
              <a:t>no es ahorro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9402494A-6BF0-1544-9651-E51D05A63B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0160" y="3068907"/>
            <a:ext cx="5067593" cy="3806040"/>
          </a:xfr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BBF229B-D67C-6C4A-83DE-8432C4E65C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7752" y="3068906"/>
            <a:ext cx="6089481" cy="3103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3929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91C85E-B9D2-974D-8D17-B5C07BC8C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323557"/>
            <a:ext cx="10600006" cy="1139483"/>
          </a:xfrm>
        </p:spPr>
        <p:txBody>
          <a:bodyPr>
            <a:normAutofit fontScale="90000"/>
          </a:bodyPr>
          <a:lstStyle/>
          <a:p>
            <a:r>
              <a:rPr lang="es-EC" sz="3200" dirty="0"/>
              <a:t>Son los </a:t>
            </a:r>
            <a:r>
              <a:rPr lang="es-EC" sz="3200" dirty="0">
                <a:solidFill>
                  <a:srgbClr val="FF0000"/>
                </a:solidFill>
              </a:rPr>
              <a:t>patrones </a:t>
            </a:r>
            <a:r>
              <a:rPr lang="es-EC" sz="3200" dirty="0">
                <a:solidFill>
                  <a:schemeClr val="tx1"/>
                </a:solidFill>
              </a:rPr>
              <a:t>visibles e invisibles, nacionales e internacionales y quienes facilitan su beneficio… concentración</a:t>
            </a:r>
            <a:endParaRPr lang="es-EC" sz="3200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493196EA-E079-304C-93D3-F2593ED107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4485" y="1240058"/>
            <a:ext cx="6366933" cy="3581400"/>
          </a:xfr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32F7E1A-69B0-A841-9046-4930951773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6636" y="1271954"/>
            <a:ext cx="5355364" cy="35814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0F30EDC7-29BD-C945-A587-1FC4C0FD79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7768" y="4598475"/>
            <a:ext cx="3934232" cy="2259525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9B133A9D-1C6E-5341-AA9D-FC2F61F02C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8036" y="4598475"/>
            <a:ext cx="5129732" cy="2259525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2937FC46-DF05-B84B-9112-2EB125538F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598474"/>
            <a:ext cx="4480231" cy="225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7442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9B5331-16F7-2742-B356-9F9C3DBE1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¿cómo justifican este orden injusto?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0B0D605-51E0-194F-A9E4-3FA03D1291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EC" dirty="0"/>
              <a:t>Son honrrados,</a:t>
            </a:r>
          </a:p>
          <a:p>
            <a:pPr marL="0" indent="0">
              <a:buNone/>
            </a:pPr>
            <a:r>
              <a:rPr lang="es-EC" dirty="0"/>
              <a:t>Se han esforzado en la vida</a:t>
            </a:r>
          </a:p>
          <a:p>
            <a:pPr marL="0" indent="0">
              <a:buNone/>
            </a:pPr>
            <a:r>
              <a:rPr lang="es-EC" dirty="0"/>
              <a:t>Crean puestos de trabajo,</a:t>
            </a:r>
          </a:p>
          <a:p>
            <a:pPr marL="0" indent="0">
              <a:buNone/>
            </a:pPr>
            <a:r>
              <a:rPr lang="es-EC" dirty="0"/>
              <a:t>Contribuyen al desarrollo del país,</a:t>
            </a:r>
          </a:p>
          <a:p>
            <a:pPr marL="0" indent="0">
              <a:buNone/>
            </a:pPr>
            <a:r>
              <a:rPr lang="es-EC" dirty="0"/>
              <a:t>Se preocupan por el bienestar…</a:t>
            </a:r>
          </a:p>
          <a:p>
            <a:pPr marL="0" indent="0">
              <a:buNone/>
            </a:pPr>
            <a:r>
              <a:rPr lang="es-EC" dirty="0"/>
              <a:t>Podemos ser como ellos, tener éxito…</a:t>
            </a:r>
          </a:p>
          <a:p>
            <a:pPr marL="0" indent="0">
              <a:buNone/>
            </a:pPr>
            <a:r>
              <a:rPr lang="es-EC" dirty="0"/>
              <a:t>ser </a:t>
            </a:r>
            <a:r>
              <a:rPr lang="es-EC" dirty="0">
                <a:solidFill>
                  <a:srgbClr val="FF0000"/>
                </a:solidFill>
              </a:rPr>
              <a:t>emprendedores</a:t>
            </a:r>
          </a:p>
          <a:p>
            <a:pPr marL="0" indent="0">
              <a:buNone/>
            </a:pPr>
            <a:endParaRPr lang="es-EC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s-EC" dirty="0"/>
          </a:p>
          <a:p>
            <a:pPr marL="0" indent="0">
              <a:buNone/>
            </a:pPr>
            <a:endParaRPr lang="es-EC" dirty="0"/>
          </a:p>
          <a:p>
            <a:pPr marL="0" indent="0">
              <a:buNone/>
            </a:pPr>
            <a:endParaRPr lang="es-EC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A5FFB03-ECA2-7F45-AC00-7D5573389F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7663" y="1399735"/>
            <a:ext cx="3041191" cy="405852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888348E0-BD52-2F42-AA4A-8C6A2FF5DC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3766" y="2799471"/>
            <a:ext cx="3043897" cy="4058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5130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D63683-C058-1148-B74F-69311A1071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009" y="685800"/>
            <a:ext cx="10832123" cy="1485900"/>
          </a:xfrm>
        </p:spPr>
        <p:txBody>
          <a:bodyPr/>
          <a:lstStyle/>
          <a:p>
            <a:r>
              <a:rPr lang="es-EC" dirty="0"/>
              <a:t>Esto vale para el capitalismo FINANCIERO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3CCB94BA-2D39-BA49-9F38-9396364592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6742" y="2730891"/>
            <a:ext cx="4755259" cy="1684998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1B6B834C-02F4-084C-9C85-341530174A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2001" y="2419643"/>
            <a:ext cx="2532185" cy="2532185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F5A2F68E-89FE-8E4F-A7B3-48964148A7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62001" y="4951828"/>
            <a:ext cx="2529999" cy="1698977"/>
          </a:xfrm>
          <a:prstGeom prst="rect">
            <a:avLst/>
          </a:prstGeom>
        </p:spPr>
      </p:pic>
      <p:pic>
        <p:nvPicPr>
          <p:cNvPr id="21" name="Marcador de contenido 20">
            <a:extLst>
              <a:ext uri="{FF2B5EF4-FFF2-40B4-BE49-F238E27FC236}">
                <a16:creationId xmlns:a16="http://schemas.microsoft.com/office/drawing/2014/main" id="{8BE19D47-9B6A-0E41-A741-2DA738F531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-1337" y="1969477"/>
            <a:ext cx="4908079" cy="2855609"/>
          </a:xfrm>
        </p:spPr>
      </p:pic>
    </p:spTree>
    <p:extLst>
      <p:ext uri="{BB962C8B-B14F-4D97-AF65-F5344CB8AC3E}">
        <p14:creationId xmlns:p14="http://schemas.microsoft.com/office/powerpoint/2010/main" val="3455886646"/>
      </p:ext>
    </p:extLst>
  </p:cSld>
  <p:clrMapOvr>
    <a:masterClrMapping/>
  </p:clrMapOvr>
</p:sld>
</file>

<file path=ppt/theme/theme1.xml><?xml version="1.0" encoding="utf-8"?>
<a:theme xmlns:a="http://schemas.openxmlformats.org/drawingml/2006/main" name="Recorte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Recorte</Template>
  <TotalTime>393</TotalTime>
  <Words>794</Words>
  <Application>Microsoft Macintosh PowerPoint</Application>
  <PresentationFormat>Panorámica</PresentationFormat>
  <Paragraphs>79</Paragraphs>
  <Slides>26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28" baseType="lpstr">
      <vt:lpstr>Franklin Gothic Book</vt:lpstr>
      <vt:lpstr>Recorte</vt:lpstr>
      <vt:lpstr>Capitalismo,  explotación del trabajo productivo y reproductivo  y  resistencias</vt:lpstr>
      <vt:lpstr>1. ¿Qué es el capitalismo? Y… ¿porqué nos importa? </vt:lpstr>
      <vt:lpstr>Sistema económico y social injusto que impulsa la acumulación ilimitada de capital</vt:lpstr>
      <vt:lpstr>Se apropia de NATURALEZA Y TRABAJO que se convierte en MERCANCÍA</vt:lpstr>
      <vt:lpstr>No es simplemente acumular RIQUEZA…   sino combinar naturaleza, bienes y trabajo para producir DINERO y reinvertirlo sin descanso y sin límite.</vt:lpstr>
      <vt:lpstr>La dinámica produce EXCEDENTE, beneficio y sigue para lograr más…  no es ahorro</vt:lpstr>
      <vt:lpstr>Son los patrones visibles e invisibles, nacionales e internacionales y quienes facilitan su beneficio… concentración</vt:lpstr>
      <vt:lpstr>¿cómo justifican este orden injusto?</vt:lpstr>
      <vt:lpstr>Esto vale para el capitalismo FINANCIERO</vt:lpstr>
      <vt:lpstr>Esto vale para el NARCOCAPITALISMO</vt:lpstr>
      <vt:lpstr>¿Por qué nos importa?</vt:lpstr>
      <vt:lpstr>Porque el beneficio implica EXPLOTACIÓN del trabajo, DE LOS TRABAJOS </vt:lpstr>
      <vt:lpstr>2. ¿Cómo nos explota?</vt:lpstr>
      <vt:lpstr>A algunas el trabajo nos da salario. el salario (casi) nos da para vivir... Para reproducirnos diariamente  pero, produce más valor que NO es pagado y cada vez se precariza más  </vt:lpstr>
      <vt:lpstr>Además, tampoco se paga el valor del trabajo de REproducir trabajadores todos los días!!!!   Se trata de reducir o eliminar los costes del trabajo</vt:lpstr>
      <vt:lpstr>Jerarquía entre trabajoS y trabajadoreS </vt:lpstr>
      <vt:lpstr>Pero… casi nadie tiene un empleador que un salario (regulado).  ¿somos trabajadoras? ¿también somos (sobre)explotadas en el capitalismo?</vt:lpstr>
      <vt:lpstr>El capitalismo dependiente exportador de Ecuador…  genera más trabajos informales, cuantapropistas, autonómos y los SOBREexplota al ocultarlos, precarizarlos, no pagarlos, precarizarlos, desprestigiarlos y perseguirlos.  Al feminizarlos y racializarlos    </vt:lpstr>
      <vt:lpstr>capitalismo depende de todos estos trabajos, que re/producen, abaratan costos y generan beneficios directos e indirectos para empresas, intermediarios, hogares… y reproducen un orden injusto.        TRABAJADORAS SOMOS TODAS!!!!!</vt:lpstr>
      <vt:lpstr>3. ¿Qué podemos hacer?  ¿cómo resistimos y reEXISTIMOS?</vt:lpstr>
      <vt:lpstr>1. Podemos seguir analizando y debatiendo</vt:lpstr>
      <vt:lpstr>2. Podemos organizarnos y luchar en el día a día contra la explotación de loS trabajoS que tenemos</vt:lpstr>
      <vt:lpstr>3. Nuestra lucha es por la VIDA porque…  la invisibilidad, explotación, desprotección, persecución del trabajo.  es parte de la degradación de la vida.  Recomponer  las tramas de la vida dentro, fuera y contra la explotación del trabajo  </vt:lpstr>
      <vt:lpstr>4. Podemos ensayar formas de organización y estrategias de lucha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Capitalismo,  explotación del trabajo productivo y reproductivo  y  resistencias</dc:title>
  <dc:creator>Cristina Vega</dc:creator>
  <cp:lastModifiedBy>Cristina Vega</cp:lastModifiedBy>
  <cp:revision>51</cp:revision>
  <dcterms:created xsi:type="dcterms:W3CDTF">2021-03-05T08:58:16Z</dcterms:created>
  <dcterms:modified xsi:type="dcterms:W3CDTF">2021-03-05T18:44:48Z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1420567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S9.1.0</vt:lpwstr>
  </property>
</Properties>
</file>