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62" r:id="rId3"/>
    <p:sldId id="263" r:id="rId4"/>
    <p:sldId id="264" r:id="rId5"/>
    <p:sldId id="271" r:id="rId6"/>
    <p:sldId id="270" r:id="rId7"/>
    <p:sldId id="273" r:id="rId8"/>
    <p:sldId id="274" r:id="rId9"/>
    <p:sldId id="275" r:id="rId10"/>
    <p:sldId id="277" r:id="rId11"/>
    <p:sldId id="279" r:id="rId12"/>
    <p:sldId id="280" r:id="rId13"/>
    <p:sldId id="265" r:id="rId14"/>
    <p:sldId id="266" r:id="rId15"/>
    <p:sldId id="267" r:id="rId16"/>
    <p:sldId id="268" r:id="rId17"/>
    <p:sldId id="282" r:id="rId18"/>
    <p:sldId id="281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476CD-64C0-4C5E-9847-CA36F507CA0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944FDF-86D4-4016-ADD0-D0BF14638EB7}">
      <dgm:prSet/>
      <dgm:spPr/>
      <dgm:t>
        <a:bodyPr/>
        <a:lstStyle/>
        <a:p>
          <a:r>
            <a:rPr lang="en-US"/>
            <a:t>Racismo</a:t>
          </a:r>
        </a:p>
      </dgm:t>
    </dgm:pt>
    <dgm:pt modelId="{087A4D12-46DF-47FF-B36D-0AA94DA93987}" type="parTrans" cxnId="{99BC78A3-2256-4199-A41F-D7B7ABF310B2}">
      <dgm:prSet/>
      <dgm:spPr/>
      <dgm:t>
        <a:bodyPr/>
        <a:lstStyle/>
        <a:p>
          <a:endParaRPr lang="en-US"/>
        </a:p>
      </dgm:t>
    </dgm:pt>
    <dgm:pt modelId="{6B8BF129-B4F3-4FD4-9898-876A11344A79}" type="sibTrans" cxnId="{99BC78A3-2256-4199-A41F-D7B7ABF310B2}">
      <dgm:prSet/>
      <dgm:spPr/>
      <dgm:t>
        <a:bodyPr/>
        <a:lstStyle/>
        <a:p>
          <a:endParaRPr lang="en-US"/>
        </a:p>
      </dgm:t>
    </dgm:pt>
    <dgm:pt modelId="{9AE7FF8B-955D-45B4-B992-34A79568ADA6}">
      <dgm:prSet/>
      <dgm:spPr/>
      <dgm:t>
        <a:bodyPr/>
        <a:lstStyle/>
        <a:p>
          <a:r>
            <a:rPr lang="en-US"/>
            <a:t>Racialización </a:t>
          </a:r>
        </a:p>
      </dgm:t>
    </dgm:pt>
    <dgm:pt modelId="{9E2EE46B-AB15-468A-BD6D-AAA1BE99352F}" type="parTrans" cxnId="{BDE38ABA-DC00-42AE-9B6A-7A83BB1F998B}">
      <dgm:prSet/>
      <dgm:spPr/>
      <dgm:t>
        <a:bodyPr/>
        <a:lstStyle/>
        <a:p>
          <a:endParaRPr lang="en-US"/>
        </a:p>
      </dgm:t>
    </dgm:pt>
    <dgm:pt modelId="{F74A7CFA-4A35-45CF-A408-EE4F170BF2D5}" type="sibTrans" cxnId="{BDE38ABA-DC00-42AE-9B6A-7A83BB1F998B}">
      <dgm:prSet/>
      <dgm:spPr/>
      <dgm:t>
        <a:bodyPr/>
        <a:lstStyle/>
        <a:p>
          <a:endParaRPr lang="en-US"/>
        </a:p>
      </dgm:t>
    </dgm:pt>
    <dgm:pt modelId="{C302055D-F41A-47A9-A919-FFEE9D6BB324}">
      <dgm:prSet/>
      <dgm:spPr/>
      <dgm:t>
        <a:bodyPr/>
        <a:lstStyle/>
        <a:p>
          <a:r>
            <a:rPr lang="en-US"/>
            <a:t>Discriminación Racial</a:t>
          </a:r>
        </a:p>
      </dgm:t>
    </dgm:pt>
    <dgm:pt modelId="{76FF20FA-FDDF-4283-B84C-FF1391153954}" type="parTrans" cxnId="{E2E8E0F6-B631-46CF-86F1-F032F4B58C41}">
      <dgm:prSet/>
      <dgm:spPr/>
      <dgm:t>
        <a:bodyPr/>
        <a:lstStyle/>
        <a:p>
          <a:endParaRPr lang="en-US"/>
        </a:p>
      </dgm:t>
    </dgm:pt>
    <dgm:pt modelId="{A7D47F69-62B2-4E2C-A3BB-BFAB2AAFAA02}" type="sibTrans" cxnId="{E2E8E0F6-B631-46CF-86F1-F032F4B58C41}">
      <dgm:prSet/>
      <dgm:spPr/>
      <dgm:t>
        <a:bodyPr/>
        <a:lstStyle/>
        <a:p>
          <a:endParaRPr lang="en-US"/>
        </a:p>
      </dgm:t>
    </dgm:pt>
    <dgm:pt modelId="{F7A93CC7-8397-D441-9BCD-8963B3D4972A}">
      <dgm:prSet/>
      <dgm:spPr/>
      <dgm:t>
        <a:bodyPr/>
        <a:lstStyle/>
        <a:p>
          <a:r>
            <a:rPr lang="en-US" dirty="0" err="1"/>
            <a:t>Racismo</a:t>
          </a:r>
          <a:r>
            <a:rPr lang="en-US" dirty="0"/>
            <a:t> </a:t>
          </a:r>
          <a:r>
            <a:rPr lang="en-US" dirty="0" err="1"/>
            <a:t>ambiental</a:t>
          </a:r>
          <a:endParaRPr lang="en-US" dirty="0"/>
        </a:p>
      </dgm:t>
    </dgm:pt>
    <dgm:pt modelId="{D6E7CC14-8535-D445-8B0B-F2E4039F9360}" type="parTrans" cxnId="{B1B7E07F-3542-8849-9F71-3A1A382B6D9F}">
      <dgm:prSet/>
      <dgm:spPr/>
    </dgm:pt>
    <dgm:pt modelId="{C4B6F124-5BBF-2743-AF46-5C6E0AED8772}" type="sibTrans" cxnId="{B1B7E07F-3542-8849-9F71-3A1A382B6D9F}">
      <dgm:prSet/>
      <dgm:spPr/>
    </dgm:pt>
    <dgm:pt modelId="{BC00D042-A806-F04A-B0F5-AC7A6DEB0453}" type="pres">
      <dgm:prSet presAssocID="{DF2476CD-64C0-4C5E-9847-CA36F507CA08}" presName="linear" presStyleCnt="0">
        <dgm:presLayoutVars>
          <dgm:animLvl val="lvl"/>
          <dgm:resizeHandles val="exact"/>
        </dgm:presLayoutVars>
      </dgm:prSet>
      <dgm:spPr/>
    </dgm:pt>
    <dgm:pt modelId="{AB764F99-8729-2740-8BD0-7B5156DBDFF6}" type="pres">
      <dgm:prSet presAssocID="{AF944FDF-86D4-4016-ADD0-D0BF14638E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62B73B-C54F-9240-A1B2-DA99AFD39085}" type="pres">
      <dgm:prSet presAssocID="{6B8BF129-B4F3-4FD4-9898-876A11344A79}" presName="spacer" presStyleCnt="0"/>
      <dgm:spPr/>
    </dgm:pt>
    <dgm:pt modelId="{EFBBF79A-EC5B-4343-8968-64B7BBC12019}" type="pres">
      <dgm:prSet presAssocID="{9AE7FF8B-955D-45B4-B992-34A79568ADA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1FC72F-BE17-9944-B835-59526D5C3F79}" type="pres">
      <dgm:prSet presAssocID="{F74A7CFA-4A35-45CF-A408-EE4F170BF2D5}" presName="spacer" presStyleCnt="0"/>
      <dgm:spPr/>
    </dgm:pt>
    <dgm:pt modelId="{E9B2C0AC-9EDC-834A-AC58-2C1E5788C113}" type="pres">
      <dgm:prSet presAssocID="{C302055D-F41A-47A9-A919-FFEE9D6BB3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5CB044-B2AE-D444-808D-CBBFAA1EFBB6}" type="pres">
      <dgm:prSet presAssocID="{A7D47F69-62B2-4E2C-A3BB-BFAB2AAFAA02}" presName="spacer" presStyleCnt="0"/>
      <dgm:spPr/>
    </dgm:pt>
    <dgm:pt modelId="{66762D4E-6744-0C43-BB17-D72B08A4C4D6}" type="pres">
      <dgm:prSet presAssocID="{F7A93CC7-8397-D441-9BCD-8963B3D497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BBE92C-4F52-6D41-A437-7344809B11C4}" type="presOf" srcId="{AF944FDF-86D4-4016-ADD0-D0BF14638EB7}" destId="{AB764F99-8729-2740-8BD0-7B5156DBDFF6}" srcOrd="0" destOrd="0" presId="urn:microsoft.com/office/officeart/2005/8/layout/vList2"/>
    <dgm:cxn modelId="{9BBFB05A-D15B-D447-B976-96BBA4C36800}" type="presOf" srcId="{9AE7FF8B-955D-45B4-B992-34A79568ADA6}" destId="{EFBBF79A-EC5B-4343-8968-64B7BBC12019}" srcOrd="0" destOrd="0" presId="urn:microsoft.com/office/officeart/2005/8/layout/vList2"/>
    <dgm:cxn modelId="{B1B7E07F-3542-8849-9F71-3A1A382B6D9F}" srcId="{DF2476CD-64C0-4C5E-9847-CA36F507CA08}" destId="{F7A93CC7-8397-D441-9BCD-8963B3D4972A}" srcOrd="3" destOrd="0" parTransId="{D6E7CC14-8535-D445-8B0B-F2E4039F9360}" sibTransId="{C4B6F124-5BBF-2743-AF46-5C6E0AED8772}"/>
    <dgm:cxn modelId="{99BC78A3-2256-4199-A41F-D7B7ABF310B2}" srcId="{DF2476CD-64C0-4C5E-9847-CA36F507CA08}" destId="{AF944FDF-86D4-4016-ADD0-D0BF14638EB7}" srcOrd="0" destOrd="0" parTransId="{087A4D12-46DF-47FF-B36D-0AA94DA93987}" sibTransId="{6B8BF129-B4F3-4FD4-9898-876A11344A79}"/>
    <dgm:cxn modelId="{23B52EA6-DCF1-8B4F-9072-93308A970028}" type="presOf" srcId="{DF2476CD-64C0-4C5E-9847-CA36F507CA08}" destId="{BC00D042-A806-F04A-B0F5-AC7A6DEB0453}" srcOrd="0" destOrd="0" presId="urn:microsoft.com/office/officeart/2005/8/layout/vList2"/>
    <dgm:cxn modelId="{4DFD8FAF-C7E4-EB4B-A4CE-36C0584463E3}" type="presOf" srcId="{C302055D-F41A-47A9-A919-FFEE9D6BB324}" destId="{E9B2C0AC-9EDC-834A-AC58-2C1E5788C113}" srcOrd="0" destOrd="0" presId="urn:microsoft.com/office/officeart/2005/8/layout/vList2"/>
    <dgm:cxn modelId="{BDE38ABA-DC00-42AE-9B6A-7A83BB1F998B}" srcId="{DF2476CD-64C0-4C5E-9847-CA36F507CA08}" destId="{9AE7FF8B-955D-45B4-B992-34A79568ADA6}" srcOrd="1" destOrd="0" parTransId="{9E2EE46B-AB15-468A-BD6D-AAA1BE99352F}" sibTransId="{F74A7CFA-4A35-45CF-A408-EE4F170BF2D5}"/>
    <dgm:cxn modelId="{12CA0FF0-9E7E-9E45-80A3-65237DF31D79}" type="presOf" srcId="{F7A93CC7-8397-D441-9BCD-8963B3D4972A}" destId="{66762D4E-6744-0C43-BB17-D72B08A4C4D6}" srcOrd="0" destOrd="0" presId="urn:microsoft.com/office/officeart/2005/8/layout/vList2"/>
    <dgm:cxn modelId="{E2E8E0F6-B631-46CF-86F1-F032F4B58C41}" srcId="{DF2476CD-64C0-4C5E-9847-CA36F507CA08}" destId="{C302055D-F41A-47A9-A919-FFEE9D6BB324}" srcOrd="2" destOrd="0" parTransId="{76FF20FA-FDDF-4283-B84C-FF1391153954}" sibTransId="{A7D47F69-62B2-4E2C-A3BB-BFAB2AAFAA02}"/>
    <dgm:cxn modelId="{897254ED-857A-5442-AFAA-F45B5E2B2514}" type="presParOf" srcId="{BC00D042-A806-F04A-B0F5-AC7A6DEB0453}" destId="{AB764F99-8729-2740-8BD0-7B5156DBDFF6}" srcOrd="0" destOrd="0" presId="urn:microsoft.com/office/officeart/2005/8/layout/vList2"/>
    <dgm:cxn modelId="{43E86025-2914-7744-A291-B15C5D08B64E}" type="presParOf" srcId="{BC00D042-A806-F04A-B0F5-AC7A6DEB0453}" destId="{9A62B73B-C54F-9240-A1B2-DA99AFD39085}" srcOrd="1" destOrd="0" presId="urn:microsoft.com/office/officeart/2005/8/layout/vList2"/>
    <dgm:cxn modelId="{ED3B9C86-3C6F-574F-B3D0-719CFE23E014}" type="presParOf" srcId="{BC00D042-A806-F04A-B0F5-AC7A6DEB0453}" destId="{EFBBF79A-EC5B-4343-8968-64B7BBC12019}" srcOrd="2" destOrd="0" presId="urn:microsoft.com/office/officeart/2005/8/layout/vList2"/>
    <dgm:cxn modelId="{236AB1DA-B42D-A346-A2A1-2FB816CE40AF}" type="presParOf" srcId="{BC00D042-A806-F04A-B0F5-AC7A6DEB0453}" destId="{271FC72F-BE17-9944-B835-59526D5C3F79}" srcOrd="3" destOrd="0" presId="urn:microsoft.com/office/officeart/2005/8/layout/vList2"/>
    <dgm:cxn modelId="{D381EDB7-CD49-4B42-81A4-3641BF02A784}" type="presParOf" srcId="{BC00D042-A806-F04A-B0F5-AC7A6DEB0453}" destId="{E9B2C0AC-9EDC-834A-AC58-2C1E5788C113}" srcOrd="4" destOrd="0" presId="urn:microsoft.com/office/officeart/2005/8/layout/vList2"/>
    <dgm:cxn modelId="{7FA4776B-41BD-DB45-89CC-C965B7B77AF3}" type="presParOf" srcId="{BC00D042-A806-F04A-B0F5-AC7A6DEB0453}" destId="{BC5CB044-B2AE-D444-808D-CBBFAA1EFBB6}" srcOrd="5" destOrd="0" presId="urn:microsoft.com/office/officeart/2005/8/layout/vList2"/>
    <dgm:cxn modelId="{D605FFEA-7AB0-EF4E-87E7-EEACE750815A}" type="presParOf" srcId="{BC00D042-A806-F04A-B0F5-AC7A6DEB0453}" destId="{66762D4E-6744-0C43-BB17-D72B08A4C4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4A188-0C5B-41FA-B2FF-A196FE94DB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892E16-FC4A-414A-ABE1-8631F61973A4}">
      <dgm:prSet/>
      <dgm:spPr/>
      <dgm:t>
        <a:bodyPr/>
        <a:lstStyle/>
        <a:p>
          <a:r>
            <a:rPr lang="en-US"/>
            <a:t>Sistema de Clasificación</a:t>
          </a:r>
        </a:p>
      </dgm:t>
    </dgm:pt>
    <dgm:pt modelId="{7640652B-72BB-4267-AE79-C1EAB2A1C468}" type="parTrans" cxnId="{2E61CCDA-E71A-49DC-94FB-27DD2C4DC844}">
      <dgm:prSet/>
      <dgm:spPr/>
      <dgm:t>
        <a:bodyPr/>
        <a:lstStyle/>
        <a:p>
          <a:endParaRPr lang="en-US"/>
        </a:p>
      </dgm:t>
    </dgm:pt>
    <dgm:pt modelId="{44678E81-0419-4D7D-8525-E35B88B6FD37}" type="sibTrans" cxnId="{2E61CCDA-E71A-49DC-94FB-27DD2C4DC844}">
      <dgm:prSet/>
      <dgm:spPr/>
      <dgm:t>
        <a:bodyPr/>
        <a:lstStyle/>
        <a:p>
          <a:endParaRPr lang="en-US"/>
        </a:p>
      </dgm:t>
    </dgm:pt>
    <dgm:pt modelId="{02165E8C-2290-4055-BBC5-B9AD7B7F8E8C}">
      <dgm:prSet/>
      <dgm:spPr/>
      <dgm:t>
        <a:bodyPr/>
        <a:lstStyle/>
        <a:p>
          <a:r>
            <a:rPr lang="en-US"/>
            <a:t>Ecuentro Colonial</a:t>
          </a:r>
        </a:p>
      </dgm:t>
    </dgm:pt>
    <dgm:pt modelId="{E8FF29D6-3BB9-421F-A3E5-5F7C437084D9}" type="parTrans" cxnId="{C55EFFDE-B7B3-4743-9CF3-B594E961CBB7}">
      <dgm:prSet/>
      <dgm:spPr/>
      <dgm:t>
        <a:bodyPr/>
        <a:lstStyle/>
        <a:p>
          <a:endParaRPr lang="en-US"/>
        </a:p>
      </dgm:t>
    </dgm:pt>
    <dgm:pt modelId="{358FF77F-30C2-41DF-BAE9-074DE5A0FE83}" type="sibTrans" cxnId="{C55EFFDE-B7B3-4743-9CF3-B594E961CBB7}">
      <dgm:prSet/>
      <dgm:spPr/>
      <dgm:t>
        <a:bodyPr/>
        <a:lstStyle/>
        <a:p>
          <a:endParaRPr lang="en-US"/>
        </a:p>
      </dgm:t>
    </dgm:pt>
    <dgm:pt modelId="{1D26022F-B15C-4EC4-9948-A30D7FB3EAA0}">
      <dgm:prSet/>
      <dgm:spPr/>
      <dgm:t>
        <a:bodyPr/>
        <a:lstStyle/>
        <a:p>
          <a:r>
            <a:rPr lang="en-US" dirty="0" err="1"/>
            <a:t>Siglo</a:t>
          </a:r>
          <a:r>
            <a:rPr lang="en-US" dirty="0"/>
            <a:t> XIX: </a:t>
          </a:r>
          <a:r>
            <a:rPr lang="en-US" dirty="0" err="1"/>
            <a:t>Racisimo</a:t>
          </a:r>
          <a:r>
            <a:rPr lang="en-US" dirty="0"/>
            <a:t> </a:t>
          </a:r>
          <a:r>
            <a:rPr lang="en-US" dirty="0" err="1"/>
            <a:t>científico</a:t>
          </a:r>
          <a:endParaRPr lang="en-US" dirty="0"/>
        </a:p>
      </dgm:t>
    </dgm:pt>
    <dgm:pt modelId="{3A08B1C8-A7AB-487E-8BB4-BCB50F76BEB0}" type="parTrans" cxnId="{84B5CF53-C66A-4351-82A9-5BCDDC7FFB55}">
      <dgm:prSet/>
      <dgm:spPr/>
      <dgm:t>
        <a:bodyPr/>
        <a:lstStyle/>
        <a:p>
          <a:endParaRPr lang="en-US"/>
        </a:p>
      </dgm:t>
    </dgm:pt>
    <dgm:pt modelId="{C733F7A4-EFDA-4509-9A06-98A75DCF6604}" type="sibTrans" cxnId="{84B5CF53-C66A-4351-82A9-5BCDDC7FFB55}">
      <dgm:prSet/>
      <dgm:spPr/>
      <dgm:t>
        <a:bodyPr/>
        <a:lstStyle/>
        <a:p>
          <a:endParaRPr lang="en-US"/>
        </a:p>
      </dgm:t>
    </dgm:pt>
    <dgm:pt modelId="{404580C8-2CCF-47A3-A894-CCA41196DA5C}">
      <dgm:prSet/>
      <dgm:spPr/>
      <dgm:t>
        <a:bodyPr/>
        <a:lstStyle/>
        <a:p>
          <a:r>
            <a:rPr lang="en-US" dirty="0"/>
            <a:t>Raza </a:t>
          </a:r>
          <a:r>
            <a:rPr lang="en-US" dirty="0" err="1"/>
            <a:t>como</a:t>
          </a:r>
          <a:r>
            <a:rPr lang="en-US" dirty="0"/>
            <a:t> </a:t>
          </a:r>
          <a:r>
            <a:rPr lang="en-US" dirty="0" err="1"/>
            <a:t>hecho</a:t>
          </a:r>
          <a:r>
            <a:rPr lang="en-US" dirty="0"/>
            <a:t> </a:t>
          </a:r>
          <a:r>
            <a:rPr lang="en-US" dirty="0" err="1"/>
            <a:t>científico</a:t>
          </a:r>
          <a:r>
            <a:rPr lang="en-US" dirty="0"/>
            <a:t> </a:t>
          </a:r>
        </a:p>
      </dgm:t>
    </dgm:pt>
    <dgm:pt modelId="{0D638270-D825-47C3-95A3-D8CFDE944238}" type="parTrans" cxnId="{C1C34C7F-EE15-4F07-8219-F697EE209FC6}">
      <dgm:prSet/>
      <dgm:spPr/>
      <dgm:t>
        <a:bodyPr/>
        <a:lstStyle/>
        <a:p>
          <a:endParaRPr lang="en-US"/>
        </a:p>
      </dgm:t>
    </dgm:pt>
    <dgm:pt modelId="{585B49FD-BDEF-4778-97F1-D3891CCF31F5}" type="sibTrans" cxnId="{C1C34C7F-EE15-4F07-8219-F697EE209FC6}">
      <dgm:prSet/>
      <dgm:spPr/>
      <dgm:t>
        <a:bodyPr/>
        <a:lstStyle/>
        <a:p>
          <a:endParaRPr lang="en-US"/>
        </a:p>
      </dgm:t>
    </dgm:pt>
    <dgm:pt modelId="{64D25486-7CB5-C644-99BD-97C5B14B7577}" type="pres">
      <dgm:prSet presAssocID="{FC14A188-0C5B-41FA-B2FF-A196FE94DBAD}" presName="linear" presStyleCnt="0">
        <dgm:presLayoutVars>
          <dgm:animLvl val="lvl"/>
          <dgm:resizeHandles val="exact"/>
        </dgm:presLayoutVars>
      </dgm:prSet>
      <dgm:spPr/>
    </dgm:pt>
    <dgm:pt modelId="{DA149A51-4F36-904F-BEC8-6A99CF339B8B}" type="pres">
      <dgm:prSet presAssocID="{FD892E16-FC4A-414A-ABE1-8631F61973A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4A622D6-2CCF-9649-ACB4-1C803DB58E16}" type="pres">
      <dgm:prSet presAssocID="{44678E81-0419-4D7D-8525-E35B88B6FD37}" presName="spacer" presStyleCnt="0"/>
      <dgm:spPr/>
    </dgm:pt>
    <dgm:pt modelId="{0E8BD151-CE4D-0A48-8ED1-9610C26605F9}" type="pres">
      <dgm:prSet presAssocID="{02165E8C-2290-4055-BBC5-B9AD7B7F8E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2394AE4-35BB-6443-82BB-1AF23D15508D}" type="pres">
      <dgm:prSet presAssocID="{358FF77F-30C2-41DF-BAE9-074DE5A0FE83}" presName="spacer" presStyleCnt="0"/>
      <dgm:spPr/>
    </dgm:pt>
    <dgm:pt modelId="{02D59EA4-C1EF-D94D-B847-AAE8F6AA3328}" type="pres">
      <dgm:prSet presAssocID="{1D26022F-B15C-4EC4-9948-A30D7FB3EA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A24164-28CE-AA42-B98D-9777E92E4AB0}" type="pres">
      <dgm:prSet presAssocID="{C733F7A4-EFDA-4509-9A06-98A75DCF6604}" presName="spacer" presStyleCnt="0"/>
      <dgm:spPr/>
    </dgm:pt>
    <dgm:pt modelId="{F292FA0F-383E-E54D-A879-1C05E8B53360}" type="pres">
      <dgm:prSet presAssocID="{404580C8-2CCF-47A3-A894-CCA41196DA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F187715-4FF1-BA41-930A-68E107B14DE9}" type="presOf" srcId="{1D26022F-B15C-4EC4-9948-A30D7FB3EAA0}" destId="{02D59EA4-C1EF-D94D-B847-AAE8F6AA3328}" srcOrd="0" destOrd="0" presId="urn:microsoft.com/office/officeart/2005/8/layout/vList2"/>
    <dgm:cxn modelId="{EF3BD52A-35DB-9A49-8898-36D86E10664F}" type="presOf" srcId="{FC14A188-0C5B-41FA-B2FF-A196FE94DBAD}" destId="{64D25486-7CB5-C644-99BD-97C5B14B7577}" srcOrd="0" destOrd="0" presId="urn:microsoft.com/office/officeart/2005/8/layout/vList2"/>
    <dgm:cxn modelId="{44EE5C41-536A-1749-9994-7D2D30A46D0F}" type="presOf" srcId="{02165E8C-2290-4055-BBC5-B9AD7B7F8E8C}" destId="{0E8BD151-CE4D-0A48-8ED1-9610C26605F9}" srcOrd="0" destOrd="0" presId="urn:microsoft.com/office/officeart/2005/8/layout/vList2"/>
    <dgm:cxn modelId="{98B8B84E-DE9F-AC47-9636-17D4C740F4A2}" type="presOf" srcId="{404580C8-2CCF-47A3-A894-CCA41196DA5C}" destId="{F292FA0F-383E-E54D-A879-1C05E8B53360}" srcOrd="0" destOrd="0" presId="urn:microsoft.com/office/officeart/2005/8/layout/vList2"/>
    <dgm:cxn modelId="{84B5CF53-C66A-4351-82A9-5BCDDC7FFB55}" srcId="{FC14A188-0C5B-41FA-B2FF-A196FE94DBAD}" destId="{1D26022F-B15C-4EC4-9948-A30D7FB3EAA0}" srcOrd="2" destOrd="0" parTransId="{3A08B1C8-A7AB-487E-8BB4-BCB50F76BEB0}" sibTransId="{C733F7A4-EFDA-4509-9A06-98A75DCF6604}"/>
    <dgm:cxn modelId="{C1C34C7F-EE15-4F07-8219-F697EE209FC6}" srcId="{FC14A188-0C5B-41FA-B2FF-A196FE94DBAD}" destId="{404580C8-2CCF-47A3-A894-CCA41196DA5C}" srcOrd="3" destOrd="0" parTransId="{0D638270-D825-47C3-95A3-D8CFDE944238}" sibTransId="{585B49FD-BDEF-4778-97F1-D3891CCF31F5}"/>
    <dgm:cxn modelId="{C12B5395-D226-7649-9C55-2B9F548D3E39}" type="presOf" srcId="{FD892E16-FC4A-414A-ABE1-8631F61973A4}" destId="{DA149A51-4F36-904F-BEC8-6A99CF339B8B}" srcOrd="0" destOrd="0" presId="urn:microsoft.com/office/officeart/2005/8/layout/vList2"/>
    <dgm:cxn modelId="{2E61CCDA-E71A-49DC-94FB-27DD2C4DC844}" srcId="{FC14A188-0C5B-41FA-B2FF-A196FE94DBAD}" destId="{FD892E16-FC4A-414A-ABE1-8631F61973A4}" srcOrd="0" destOrd="0" parTransId="{7640652B-72BB-4267-AE79-C1EAB2A1C468}" sibTransId="{44678E81-0419-4D7D-8525-E35B88B6FD37}"/>
    <dgm:cxn modelId="{C55EFFDE-B7B3-4743-9CF3-B594E961CBB7}" srcId="{FC14A188-0C5B-41FA-B2FF-A196FE94DBAD}" destId="{02165E8C-2290-4055-BBC5-B9AD7B7F8E8C}" srcOrd="1" destOrd="0" parTransId="{E8FF29D6-3BB9-421F-A3E5-5F7C437084D9}" sibTransId="{358FF77F-30C2-41DF-BAE9-074DE5A0FE83}"/>
    <dgm:cxn modelId="{954FE35F-9411-EB43-8962-59ECA75A37F6}" type="presParOf" srcId="{64D25486-7CB5-C644-99BD-97C5B14B7577}" destId="{DA149A51-4F36-904F-BEC8-6A99CF339B8B}" srcOrd="0" destOrd="0" presId="urn:microsoft.com/office/officeart/2005/8/layout/vList2"/>
    <dgm:cxn modelId="{D57F3CBC-0979-904B-A43C-C8C4971E4876}" type="presParOf" srcId="{64D25486-7CB5-C644-99BD-97C5B14B7577}" destId="{C4A622D6-2CCF-9649-ACB4-1C803DB58E16}" srcOrd="1" destOrd="0" presId="urn:microsoft.com/office/officeart/2005/8/layout/vList2"/>
    <dgm:cxn modelId="{68522829-10D0-EE47-BA55-AED32C800100}" type="presParOf" srcId="{64D25486-7CB5-C644-99BD-97C5B14B7577}" destId="{0E8BD151-CE4D-0A48-8ED1-9610C26605F9}" srcOrd="2" destOrd="0" presId="urn:microsoft.com/office/officeart/2005/8/layout/vList2"/>
    <dgm:cxn modelId="{F1711F70-1C87-634E-903B-41413042FCC6}" type="presParOf" srcId="{64D25486-7CB5-C644-99BD-97C5B14B7577}" destId="{12394AE4-35BB-6443-82BB-1AF23D15508D}" srcOrd="3" destOrd="0" presId="urn:microsoft.com/office/officeart/2005/8/layout/vList2"/>
    <dgm:cxn modelId="{42B959ED-44B5-6B43-A8C1-7622F6B6A3A6}" type="presParOf" srcId="{64D25486-7CB5-C644-99BD-97C5B14B7577}" destId="{02D59EA4-C1EF-D94D-B847-AAE8F6AA3328}" srcOrd="4" destOrd="0" presId="urn:microsoft.com/office/officeart/2005/8/layout/vList2"/>
    <dgm:cxn modelId="{5F56A7C3-1EC2-4E44-88CB-F26552155A78}" type="presParOf" srcId="{64D25486-7CB5-C644-99BD-97C5B14B7577}" destId="{02A24164-28CE-AA42-B98D-9777E92E4AB0}" srcOrd="5" destOrd="0" presId="urn:microsoft.com/office/officeart/2005/8/layout/vList2"/>
    <dgm:cxn modelId="{021C81AB-A763-CC4E-9847-27719DD01DB2}" type="presParOf" srcId="{64D25486-7CB5-C644-99BD-97C5B14B7577}" destId="{F292FA0F-383E-E54D-A879-1C05E8B533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64F99-8729-2740-8BD0-7B5156DBDFF6}">
      <dsp:nvSpPr>
        <dsp:cNvPr id="0" name=""/>
        <dsp:cNvSpPr/>
      </dsp:nvSpPr>
      <dsp:spPr>
        <a:xfrm>
          <a:off x="0" y="33526"/>
          <a:ext cx="9725464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Racismo</a:t>
          </a:r>
        </a:p>
      </dsp:txBody>
      <dsp:txXfrm>
        <a:off x="36553" y="70079"/>
        <a:ext cx="9652358" cy="675694"/>
      </dsp:txXfrm>
    </dsp:sp>
    <dsp:sp modelId="{EFBBF79A-EC5B-4343-8968-64B7BBC12019}">
      <dsp:nvSpPr>
        <dsp:cNvPr id="0" name=""/>
        <dsp:cNvSpPr/>
      </dsp:nvSpPr>
      <dsp:spPr>
        <a:xfrm>
          <a:off x="0" y="874486"/>
          <a:ext cx="9725464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Racialización </a:t>
          </a:r>
        </a:p>
      </dsp:txBody>
      <dsp:txXfrm>
        <a:off x="36553" y="911039"/>
        <a:ext cx="9652358" cy="675694"/>
      </dsp:txXfrm>
    </dsp:sp>
    <dsp:sp modelId="{E9B2C0AC-9EDC-834A-AC58-2C1E5788C113}">
      <dsp:nvSpPr>
        <dsp:cNvPr id="0" name=""/>
        <dsp:cNvSpPr/>
      </dsp:nvSpPr>
      <dsp:spPr>
        <a:xfrm>
          <a:off x="0" y="1715446"/>
          <a:ext cx="9725464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Discriminación Racial</a:t>
          </a:r>
        </a:p>
      </dsp:txBody>
      <dsp:txXfrm>
        <a:off x="36553" y="1751999"/>
        <a:ext cx="9652358" cy="675694"/>
      </dsp:txXfrm>
    </dsp:sp>
    <dsp:sp modelId="{66762D4E-6744-0C43-BB17-D72B08A4C4D6}">
      <dsp:nvSpPr>
        <dsp:cNvPr id="0" name=""/>
        <dsp:cNvSpPr/>
      </dsp:nvSpPr>
      <dsp:spPr>
        <a:xfrm>
          <a:off x="0" y="2556406"/>
          <a:ext cx="9725464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Racismo</a:t>
          </a:r>
          <a:r>
            <a:rPr lang="en-US" sz="3200" kern="1200" dirty="0"/>
            <a:t> </a:t>
          </a:r>
          <a:r>
            <a:rPr lang="en-US" sz="3200" kern="1200" dirty="0" err="1"/>
            <a:t>ambiental</a:t>
          </a:r>
          <a:endParaRPr lang="en-US" sz="3200" kern="1200" dirty="0"/>
        </a:p>
      </dsp:txBody>
      <dsp:txXfrm>
        <a:off x="36553" y="2592959"/>
        <a:ext cx="9652358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49A51-4F36-904F-BEC8-6A99CF339B8B}">
      <dsp:nvSpPr>
        <dsp:cNvPr id="0" name=""/>
        <dsp:cNvSpPr/>
      </dsp:nvSpPr>
      <dsp:spPr>
        <a:xfrm>
          <a:off x="0" y="800640"/>
          <a:ext cx="6096000" cy="88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Sistema de Clasificación</a:t>
          </a:r>
        </a:p>
      </dsp:txBody>
      <dsp:txXfrm>
        <a:off x="43407" y="844047"/>
        <a:ext cx="6009186" cy="802386"/>
      </dsp:txXfrm>
    </dsp:sp>
    <dsp:sp modelId="{0E8BD151-CE4D-0A48-8ED1-9610C26605F9}">
      <dsp:nvSpPr>
        <dsp:cNvPr id="0" name=""/>
        <dsp:cNvSpPr/>
      </dsp:nvSpPr>
      <dsp:spPr>
        <a:xfrm>
          <a:off x="0" y="1799280"/>
          <a:ext cx="6096000" cy="889200"/>
        </a:xfrm>
        <a:prstGeom prst="roundRect">
          <a:avLst/>
        </a:prstGeom>
        <a:solidFill>
          <a:schemeClr val="accent2">
            <a:hueOff val="-500958"/>
            <a:satOff val="-84"/>
            <a:lumOff val="2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Ecuentro Colonial</a:t>
          </a:r>
        </a:p>
      </dsp:txBody>
      <dsp:txXfrm>
        <a:off x="43407" y="1842687"/>
        <a:ext cx="6009186" cy="802386"/>
      </dsp:txXfrm>
    </dsp:sp>
    <dsp:sp modelId="{02D59EA4-C1EF-D94D-B847-AAE8F6AA3328}">
      <dsp:nvSpPr>
        <dsp:cNvPr id="0" name=""/>
        <dsp:cNvSpPr/>
      </dsp:nvSpPr>
      <dsp:spPr>
        <a:xfrm>
          <a:off x="0" y="2797920"/>
          <a:ext cx="6096000" cy="889200"/>
        </a:xfrm>
        <a:prstGeom prst="roundRect">
          <a:avLst/>
        </a:prstGeom>
        <a:solidFill>
          <a:schemeClr val="accent2">
            <a:hueOff val="-1001917"/>
            <a:satOff val="-168"/>
            <a:lumOff val="53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Siglo</a:t>
          </a:r>
          <a:r>
            <a:rPr lang="en-US" sz="3800" kern="1200" dirty="0"/>
            <a:t> XIX: </a:t>
          </a:r>
          <a:r>
            <a:rPr lang="en-US" sz="3800" kern="1200" dirty="0" err="1"/>
            <a:t>Racisimo</a:t>
          </a:r>
          <a:r>
            <a:rPr lang="en-US" sz="3800" kern="1200" dirty="0"/>
            <a:t> </a:t>
          </a:r>
          <a:r>
            <a:rPr lang="en-US" sz="3800" kern="1200" dirty="0" err="1"/>
            <a:t>científico</a:t>
          </a:r>
          <a:endParaRPr lang="en-US" sz="3800" kern="1200" dirty="0"/>
        </a:p>
      </dsp:txBody>
      <dsp:txXfrm>
        <a:off x="43407" y="2841327"/>
        <a:ext cx="6009186" cy="802386"/>
      </dsp:txXfrm>
    </dsp:sp>
    <dsp:sp modelId="{F292FA0F-383E-E54D-A879-1C05E8B53360}">
      <dsp:nvSpPr>
        <dsp:cNvPr id="0" name=""/>
        <dsp:cNvSpPr/>
      </dsp:nvSpPr>
      <dsp:spPr>
        <a:xfrm>
          <a:off x="0" y="3796560"/>
          <a:ext cx="6096000" cy="889200"/>
        </a:xfrm>
        <a:prstGeom prst="roundRect">
          <a:avLst/>
        </a:prstGeom>
        <a:solidFill>
          <a:schemeClr val="accent2">
            <a:hueOff val="-1502875"/>
            <a:satOff val="-252"/>
            <a:lumOff val="80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Raza </a:t>
          </a:r>
          <a:r>
            <a:rPr lang="en-US" sz="3800" kern="1200" dirty="0" err="1"/>
            <a:t>como</a:t>
          </a:r>
          <a:r>
            <a:rPr lang="en-US" sz="3800" kern="1200" dirty="0"/>
            <a:t> </a:t>
          </a:r>
          <a:r>
            <a:rPr lang="en-US" sz="3800" kern="1200" dirty="0" err="1"/>
            <a:t>hecho</a:t>
          </a:r>
          <a:r>
            <a:rPr lang="en-US" sz="3800" kern="1200" dirty="0"/>
            <a:t> </a:t>
          </a:r>
          <a:r>
            <a:rPr lang="en-US" sz="3800" kern="1200" dirty="0" err="1"/>
            <a:t>científico</a:t>
          </a:r>
          <a:r>
            <a:rPr lang="en-US" sz="3800" kern="1200" dirty="0"/>
            <a:t> </a:t>
          </a:r>
        </a:p>
      </dsp:txBody>
      <dsp:txXfrm>
        <a:off x="43407" y="3839967"/>
        <a:ext cx="6009186" cy="80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8/31/21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4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8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5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8/31/21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1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8/31/21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8/31/21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6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0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E6BCB9A5-24D0-4DCD-890A-76A082006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25" b="1262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72D6322-BB79-455D-9295-EC9B9FA9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34E4C-39A8-BC49-97FB-56138634D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9486900" cy="167150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Racismos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América Latina y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Ecuador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9E51E-16B2-0345-B08A-BFA615B03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3818964"/>
            <a:ext cx="8115300" cy="6857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i="0" dirty="0">
                <a:solidFill>
                  <a:schemeClr val="bg1"/>
                </a:solidFill>
              </a:rPr>
              <a:t>Sofia </a:t>
            </a:r>
            <a:r>
              <a:rPr lang="en-US" b="1" i="0" dirty="0" err="1">
                <a:solidFill>
                  <a:schemeClr val="bg1"/>
                </a:solidFill>
              </a:rPr>
              <a:t>Zaragocin</a:t>
            </a:r>
            <a:endParaRPr lang="en-US" b="1" i="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i="0" dirty="0" err="1">
                <a:solidFill>
                  <a:schemeClr val="bg1"/>
                </a:solidFill>
              </a:rPr>
              <a:t>Colectivo</a:t>
            </a:r>
            <a:r>
              <a:rPr lang="en-US" b="1" i="0" dirty="0">
                <a:solidFill>
                  <a:schemeClr val="bg1"/>
                </a:solidFill>
              </a:rPr>
              <a:t> de </a:t>
            </a:r>
            <a:r>
              <a:rPr lang="en-US" b="1" i="0" dirty="0" err="1">
                <a:solidFill>
                  <a:schemeClr val="bg1"/>
                </a:solidFill>
              </a:rPr>
              <a:t>Geografía</a:t>
            </a:r>
            <a:r>
              <a:rPr lang="en-US" b="1" i="0" dirty="0">
                <a:solidFill>
                  <a:schemeClr val="bg1"/>
                </a:solidFill>
              </a:rPr>
              <a:t> </a:t>
            </a:r>
            <a:r>
              <a:rPr lang="en-US" b="1" i="0" dirty="0" err="1">
                <a:solidFill>
                  <a:schemeClr val="bg1"/>
                </a:solidFill>
              </a:rPr>
              <a:t>Crítica</a:t>
            </a:r>
            <a:r>
              <a:rPr lang="en-US" b="1" i="0" dirty="0">
                <a:solidFill>
                  <a:schemeClr val="bg1"/>
                </a:solidFill>
              </a:rPr>
              <a:t> del Ecuador</a:t>
            </a:r>
          </a:p>
          <a:p>
            <a:pPr>
              <a:lnSpc>
                <a:spcPct val="90000"/>
              </a:lnSpc>
            </a:pPr>
            <a:r>
              <a:rPr lang="en-US" b="1" i="0" dirty="0" err="1">
                <a:solidFill>
                  <a:schemeClr val="bg1"/>
                </a:solidFill>
              </a:rPr>
              <a:t>Colectivo</a:t>
            </a:r>
            <a:r>
              <a:rPr lang="en-US" b="1" i="0" dirty="0">
                <a:solidFill>
                  <a:schemeClr val="bg1"/>
                </a:solidFill>
              </a:rPr>
              <a:t> de </a:t>
            </a:r>
            <a:r>
              <a:rPr lang="en-US" b="1" i="0" dirty="0" err="1">
                <a:solidFill>
                  <a:schemeClr val="bg1"/>
                </a:solidFill>
              </a:rPr>
              <a:t>Reexistencias</a:t>
            </a:r>
            <a:r>
              <a:rPr lang="en-US" b="1" i="0" dirty="0">
                <a:solidFill>
                  <a:schemeClr val="bg1"/>
                </a:solidFill>
              </a:rPr>
              <a:t> </a:t>
            </a:r>
            <a:r>
              <a:rPr lang="en-US" b="1" i="0" dirty="0" err="1">
                <a:solidFill>
                  <a:schemeClr val="bg1"/>
                </a:solidFill>
              </a:rPr>
              <a:t>Cimarrunas</a:t>
            </a:r>
            <a:endParaRPr lang="en-US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4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1308539"/>
            <a:ext cx="3252903" cy="4254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798389"/>
            <a:ext cx="3104943" cy="2371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1452197"/>
            <a:ext cx="3252903" cy="3967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704751"/>
            <a:ext cx="3122143" cy="23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7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C884C-44F6-0A43-9330-AEB009F2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J.Marion Sims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A8BC66-62FF-E748-AE5B-06FAC37A5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63"/>
          <a:stretch/>
        </p:blipFill>
        <p:spPr>
          <a:xfrm>
            <a:off x="5410200" y="1714496"/>
            <a:ext cx="6096000" cy="34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D60E859-BDEC-B744-87BA-744C22D6E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7" y="436562"/>
            <a:ext cx="5101388" cy="6196849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3B7092D-29C7-AE47-A26F-A1AF13779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29" r="27431" b="2"/>
          <a:stretch/>
        </p:blipFill>
        <p:spPr>
          <a:xfrm>
            <a:off x="6891632" y="436562"/>
            <a:ext cx="3972311" cy="61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8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A3C5-12F2-8644-9D8D-7B31BA58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RAZA NO DETERMINA LO SIGUENTE: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2EF8-EF0F-B843-93A0-CEE3FC026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 err="1"/>
              <a:t>relacionamiento</a:t>
            </a:r>
            <a:endParaRPr lang="en-US" dirty="0"/>
          </a:p>
          <a:p>
            <a:r>
              <a:rPr lang="en-US" dirty="0" err="1"/>
              <a:t>Comportamiento</a:t>
            </a:r>
            <a:endParaRPr lang="en-US" dirty="0"/>
          </a:p>
          <a:p>
            <a:r>
              <a:rPr lang="en-US" dirty="0" err="1"/>
              <a:t>Moralidad</a:t>
            </a:r>
            <a:r>
              <a:rPr lang="en-US" dirty="0"/>
              <a:t> </a:t>
            </a:r>
          </a:p>
          <a:p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endParaRPr lang="en-US" dirty="0"/>
          </a:p>
          <a:p>
            <a:r>
              <a:rPr lang="en-US" dirty="0" err="1"/>
              <a:t>Rasgos</a:t>
            </a:r>
            <a:r>
              <a:rPr lang="en-US" dirty="0"/>
              <a:t> </a:t>
            </a:r>
            <a:r>
              <a:rPr lang="en-US" dirty="0" err="1"/>
              <a:t>físicos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5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5F08-BC89-2744-A661-B7B3B396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B1F5B-3AB6-9242-B509-CE5981A3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 para </a:t>
            </a:r>
            <a:r>
              <a:rPr lang="en-US" dirty="0" err="1"/>
              <a:t>definir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</a:t>
            </a:r>
            <a:r>
              <a:rPr lang="en-US" dirty="0" err="1"/>
              <a:t>raciales</a:t>
            </a:r>
            <a:endParaRPr lang="en-US" dirty="0"/>
          </a:p>
          <a:p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una </a:t>
            </a:r>
            <a:r>
              <a:rPr lang="en-US" dirty="0" err="1"/>
              <a:t>categoría</a:t>
            </a:r>
            <a:r>
              <a:rPr lang="en-US" dirty="0"/>
              <a:t> de </a:t>
            </a:r>
            <a:r>
              <a:rPr lang="en-US" dirty="0" err="1"/>
              <a:t>análisis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04C90-2222-BE49-AC1B-93832B96D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	RAZA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8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600F-E3D8-7F4C-AAB3-0B1D671A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RAcisimo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C3B6-A1E9-714D-9AB1-0BE3887A1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 un </a:t>
            </a:r>
            <a:r>
              <a:rPr lang="en-US" b="1" dirty="0" err="1"/>
              <a:t>sistema</a:t>
            </a:r>
            <a:r>
              <a:rPr lang="en-US" b="1" dirty="0"/>
              <a:t> structural</a:t>
            </a:r>
            <a:r>
              <a:rPr lang="en-US" dirty="0"/>
              <a:t> e </a:t>
            </a:r>
            <a:r>
              <a:rPr lang="en-US" dirty="0" err="1"/>
              <a:t>histórico</a:t>
            </a:r>
            <a:r>
              <a:rPr lang="en-US" dirty="0"/>
              <a:t> que </a:t>
            </a:r>
            <a:r>
              <a:rPr lang="en-US" dirty="0" err="1"/>
              <a:t>crea</a:t>
            </a:r>
            <a:r>
              <a:rPr lang="en-US" dirty="0"/>
              <a:t>, </a:t>
            </a:r>
            <a:r>
              <a:rPr lang="en-US" dirty="0" err="1"/>
              <a:t>sostiene</a:t>
            </a:r>
            <a:r>
              <a:rPr lang="en-US" dirty="0"/>
              <a:t> y </a:t>
            </a:r>
            <a:r>
              <a:rPr lang="en-US" dirty="0" err="1"/>
              <a:t>normaliza</a:t>
            </a:r>
            <a:r>
              <a:rPr lang="en-US" dirty="0"/>
              <a:t> la </a:t>
            </a:r>
            <a:r>
              <a:rPr lang="en-US" dirty="0" err="1"/>
              <a:t>desigualdad</a:t>
            </a:r>
            <a:r>
              <a:rPr lang="en-US" dirty="0"/>
              <a:t> social </a:t>
            </a:r>
            <a:r>
              <a:rPr lang="en-US" dirty="0" err="1"/>
              <a:t>racializada</a:t>
            </a:r>
            <a:r>
              <a:rPr lang="en-US" dirty="0"/>
              <a:t>. Las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, las </a:t>
            </a:r>
            <a:r>
              <a:rPr lang="en-US" dirty="0" err="1"/>
              <a:t>prácticas</a:t>
            </a:r>
            <a:r>
              <a:rPr lang="en-US" dirty="0"/>
              <a:t> </a:t>
            </a:r>
            <a:r>
              <a:rPr lang="en-US" dirty="0" err="1"/>
              <a:t>institucionales</a:t>
            </a:r>
            <a:r>
              <a:rPr lang="en-US" dirty="0"/>
              <a:t>, las </a:t>
            </a:r>
            <a:r>
              <a:rPr lang="en-US" dirty="0" err="1"/>
              <a:t>representaciones</a:t>
            </a:r>
            <a:r>
              <a:rPr lang="en-US" dirty="0"/>
              <a:t> </a:t>
            </a:r>
            <a:r>
              <a:rPr lang="en-US" dirty="0" err="1"/>
              <a:t>culturales</a:t>
            </a:r>
            <a:r>
              <a:rPr lang="en-US" dirty="0"/>
              <a:t> y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, </a:t>
            </a:r>
            <a:r>
              <a:rPr lang="en-US" dirty="0" err="1"/>
              <a:t>todas</a:t>
            </a:r>
            <a:r>
              <a:rPr lang="en-US" dirty="0"/>
              <a:t> </a:t>
            </a:r>
            <a:r>
              <a:rPr lang="en-US" dirty="0" err="1"/>
              <a:t>contibuyen</a:t>
            </a:r>
            <a:r>
              <a:rPr lang="en-US" dirty="0"/>
              <a:t> a </a:t>
            </a:r>
            <a:r>
              <a:rPr lang="en-US" dirty="0" err="1"/>
              <a:t>sostener</a:t>
            </a:r>
            <a:r>
              <a:rPr lang="en-US" dirty="0"/>
              <a:t> y </a:t>
            </a:r>
            <a:r>
              <a:rPr lang="en-US" dirty="0" err="1"/>
              <a:t>perpetuar</a:t>
            </a:r>
            <a:r>
              <a:rPr lang="en-US" dirty="0"/>
              <a:t> el </a:t>
            </a:r>
            <a:r>
              <a:rPr lang="en-US" dirty="0" err="1"/>
              <a:t>racismo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3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943A-4D81-2242-A747-90B4892B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Discriminación</a:t>
            </a:r>
            <a:r>
              <a:rPr lang="en-US" dirty="0"/>
              <a:t> Racial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1ED6B-368C-FF42-AFD9-43AE878BD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Forma que se </a:t>
            </a:r>
            <a:r>
              <a:rPr lang="en-US" dirty="0" err="1"/>
              <a:t>expresa</a:t>
            </a:r>
            <a:r>
              <a:rPr lang="en-US" dirty="0"/>
              <a:t> el </a:t>
            </a:r>
            <a:r>
              <a:rPr lang="en-US" dirty="0" err="1"/>
              <a:t>racismo</a:t>
            </a:r>
            <a:r>
              <a:rPr lang="en-US" dirty="0"/>
              <a:t> entre  </a:t>
            </a:r>
            <a:r>
              <a:rPr lang="en-US" dirty="0" err="1"/>
              <a:t>individuos</a:t>
            </a:r>
            <a:r>
              <a:rPr lang="en-US" dirty="0"/>
              <a:t>: </a:t>
            </a:r>
            <a:r>
              <a:rPr lang="en-US" dirty="0" err="1"/>
              <a:t>creencias</a:t>
            </a:r>
            <a:r>
              <a:rPr lang="en-US" dirty="0"/>
              <a:t>, </a:t>
            </a:r>
            <a:r>
              <a:rPr lang="en-US" dirty="0" err="1"/>
              <a:t>prejuicios</a:t>
            </a:r>
            <a:r>
              <a:rPr lang="en-US" dirty="0"/>
              <a:t>, </a:t>
            </a:r>
            <a:r>
              <a:rPr lang="en-US" dirty="0" err="1"/>
              <a:t>actitudes</a:t>
            </a:r>
            <a:r>
              <a:rPr lang="en-US" dirty="0"/>
              <a:t> y </a:t>
            </a:r>
            <a:r>
              <a:rPr lang="en-US" dirty="0" err="1"/>
              <a:t>acciones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9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1912-8BCA-3D43-B5C4-6BCC02EA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Preguntas</a:t>
            </a:r>
            <a:r>
              <a:rPr lang="en-US" dirty="0"/>
              <a:t> para el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EEEF-1B6C-A44A-A137-44842E66A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expresa</a:t>
            </a:r>
            <a:r>
              <a:rPr lang="en-US" dirty="0"/>
              <a:t> el </a:t>
            </a:r>
            <a:r>
              <a:rPr lang="en-US" dirty="0" err="1"/>
              <a:t>racismo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los </a:t>
            </a:r>
            <a:r>
              <a:rPr lang="en-US" dirty="0" err="1"/>
              <a:t>tiempos</a:t>
            </a:r>
            <a:r>
              <a:rPr lang="en-US" dirty="0"/>
              <a:t> de COVID?</a:t>
            </a:r>
          </a:p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relaciona</a:t>
            </a:r>
            <a:r>
              <a:rPr lang="en-US" dirty="0"/>
              <a:t> el </a:t>
            </a:r>
            <a:r>
              <a:rPr lang="en-US" dirty="0" err="1"/>
              <a:t>rechazo</a:t>
            </a:r>
            <a:r>
              <a:rPr lang="en-US" dirty="0"/>
              <a:t> a los y las </a:t>
            </a:r>
            <a:r>
              <a:rPr lang="en-US" dirty="0" err="1"/>
              <a:t>extranejor</a:t>
            </a:r>
            <a:r>
              <a:rPr lang="en-US" dirty="0"/>
              <a:t>/as (</a:t>
            </a:r>
            <a:r>
              <a:rPr lang="en-US" dirty="0" err="1"/>
              <a:t>xenofobia</a:t>
            </a:r>
            <a:r>
              <a:rPr lang="en-US" dirty="0"/>
              <a:t>) con el </a:t>
            </a:r>
            <a:r>
              <a:rPr lang="en-US" dirty="0" err="1"/>
              <a:t>racismo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Cuáles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racismo</a:t>
            </a:r>
            <a:r>
              <a:rPr lang="en-US" dirty="0"/>
              <a:t> y </a:t>
            </a:r>
            <a:r>
              <a:rPr lang="en-US" dirty="0" err="1"/>
              <a:t>discriminación</a:t>
            </a:r>
            <a:r>
              <a:rPr lang="en-US" dirty="0"/>
              <a:t> racial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cotidianidad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 la </a:t>
            </a:r>
            <a:r>
              <a:rPr lang="en-US" dirty="0" err="1"/>
              <a:t>comprensión</a:t>
            </a:r>
            <a:r>
              <a:rPr lang="en-US" dirty="0"/>
              <a:t> de que la </a:t>
            </a:r>
            <a:r>
              <a:rPr lang="en-US" dirty="0" err="1"/>
              <a:t>raza</a:t>
            </a:r>
            <a:r>
              <a:rPr lang="en-US" dirty="0"/>
              <a:t> es un </a:t>
            </a:r>
            <a:r>
              <a:rPr lang="en-US" dirty="0" err="1"/>
              <a:t>hecho</a:t>
            </a:r>
            <a:r>
              <a:rPr lang="en-US" dirty="0"/>
              <a:t> </a:t>
            </a:r>
            <a:r>
              <a:rPr lang="en-US" dirty="0" err="1"/>
              <a:t>biológico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A0FF-53AD-DB46-9F92-BF6C662B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RaCISMO</a:t>
            </a:r>
            <a:r>
              <a:rPr lang="en-US" dirty="0"/>
              <a:t> Ambiental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76FB4-BAF6-5D40-A932-62836EB9A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Pueblos </a:t>
            </a:r>
            <a:r>
              <a:rPr lang="en-US" dirty="0" err="1"/>
              <a:t>racializados</a:t>
            </a:r>
            <a:r>
              <a:rPr lang="en-US" dirty="0"/>
              <a:t> que </a:t>
            </a:r>
            <a:r>
              <a:rPr lang="en-US" dirty="0" err="1"/>
              <a:t>viven</a:t>
            </a:r>
            <a:r>
              <a:rPr lang="en-US" dirty="0"/>
              <a:t>  </a:t>
            </a:r>
            <a:r>
              <a:rPr lang="en-US" dirty="0" err="1"/>
              <a:t>en</a:t>
            </a:r>
            <a:r>
              <a:rPr lang="en-US" dirty="0"/>
              <a:t> mayor </a:t>
            </a:r>
            <a:r>
              <a:rPr lang="en-US" dirty="0" err="1"/>
              <a:t>proximidad</a:t>
            </a:r>
            <a:r>
              <a:rPr lang="en-US" dirty="0"/>
              <a:t> a las </a:t>
            </a:r>
            <a:r>
              <a:rPr lang="en-US" dirty="0" err="1"/>
              <a:t>condiciones</a:t>
            </a:r>
            <a:r>
              <a:rPr lang="en-US" dirty="0"/>
              <a:t> </a:t>
            </a:r>
            <a:r>
              <a:rPr lang="en-US" dirty="0" err="1"/>
              <a:t>ambientalmente</a:t>
            </a:r>
            <a:r>
              <a:rPr lang="en-US" dirty="0"/>
              <a:t> </a:t>
            </a:r>
            <a:r>
              <a:rPr lang="en-US" dirty="0" err="1"/>
              <a:t>peligrosas</a:t>
            </a:r>
            <a:r>
              <a:rPr lang="en-US" dirty="0"/>
              <a:t>, </a:t>
            </a:r>
            <a:r>
              <a:rPr lang="en-US" dirty="0" err="1"/>
              <a:t>contaminantes</a:t>
            </a:r>
            <a:r>
              <a:rPr lang="en-US" dirty="0"/>
              <a:t> y </a:t>
            </a:r>
            <a:r>
              <a:rPr lang="en-US" dirty="0" err="1"/>
              <a:t>tóxicas</a:t>
            </a:r>
            <a:endParaRPr lang="en-US" dirty="0"/>
          </a:p>
          <a:p>
            <a:r>
              <a:rPr lang="en-US" dirty="0"/>
              <a:t>Hay una </a:t>
            </a:r>
            <a:r>
              <a:rPr lang="en-US" dirty="0" err="1"/>
              <a:t>intencionalidad</a:t>
            </a:r>
            <a:r>
              <a:rPr lang="en-US" dirty="0"/>
              <a:t> de que </a:t>
            </a:r>
            <a:r>
              <a:rPr lang="en-US" dirty="0" err="1"/>
              <a:t>ciertas</a:t>
            </a:r>
            <a:r>
              <a:rPr lang="en-US" dirty="0"/>
              <a:t> poblaciónes </a:t>
            </a:r>
            <a:r>
              <a:rPr lang="en-US" dirty="0" err="1"/>
              <a:t>racializadas</a:t>
            </a:r>
            <a:r>
              <a:rPr lang="en-US" dirty="0"/>
              <a:t> (</a:t>
            </a:r>
            <a:r>
              <a:rPr lang="en-US" dirty="0" err="1"/>
              <a:t>indígenas</a:t>
            </a:r>
            <a:r>
              <a:rPr lang="en-US" dirty="0"/>
              <a:t> y </a:t>
            </a:r>
            <a:r>
              <a:rPr lang="en-US" dirty="0" err="1"/>
              <a:t>afrodescendientes</a:t>
            </a:r>
            <a:r>
              <a:rPr lang="en-US" dirty="0"/>
              <a:t>) </a:t>
            </a:r>
            <a:r>
              <a:rPr lang="en-US" dirty="0" err="1"/>
              <a:t>vivan</a:t>
            </a:r>
            <a:r>
              <a:rPr lang="en-US" dirty="0"/>
              <a:t> las </a:t>
            </a:r>
            <a:r>
              <a:rPr lang="en-US" dirty="0" err="1"/>
              <a:t>consecuencias</a:t>
            </a:r>
            <a:r>
              <a:rPr lang="en-US" dirty="0"/>
              <a:t> de la </a:t>
            </a:r>
            <a:r>
              <a:rPr lang="en-US" dirty="0" err="1"/>
              <a:t>contaminación</a:t>
            </a:r>
            <a:r>
              <a:rPr lang="en-US" dirty="0"/>
              <a:t> Ambiental y no </a:t>
            </a:r>
            <a:r>
              <a:rPr lang="en-US" dirty="0" err="1"/>
              <a:t>otras</a:t>
            </a:r>
            <a:r>
              <a:rPr lang="en-US" dirty="0"/>
              <a:t> (</a:t>
            </a:r>
            <a:r>
              <a:rPr lang="en-US" dirty="0" err="1"/>
              <a:t>blancas</a:t>
            </a:r>
            <a:r>
              <a:rPr lang="en-US" dirty="0"/>
              <a:t> y mestizas)</a:t>
            </a:r>
          </a:p>
          <a:p>
            <a:r>
              <a:rPr lang="en-US" dirty="0"/>
              <a:t>¿</a:t>
            </a:r>
            <a:r>
              <a:rPr lang="en-US" dirty="0" err="1"/>
              <a:t>Quiénes</a:t>
            </a:r>
            <a:r>
              <a:rPr lang="en-US" dirty="0"/>
              <a:t> son los que </a:t>
            </a:r>
            <a:r>
              <a:rPr lang="en-US" dirty="0" err="1"/>
              <a:t>reciben</a:t>
            </a:r>
            <a:r>
              <a:rPr lang="en-US" dirty="0"/>
              <a:t> la mayor carga de </a:t>
            </a:r>
            <a:r>
              <a:rPr lang="en-US" dirty="0" err="1"/>
              <a:t>degradación</a:t>
            </a:r>
            <a:r>
              <a:rPr lang="en-US" dirty="0"/>
              <a:t> </a:t>
            </a:r>
            <a:r>
              <a:rPr lang="en-US" dirty="0" err="1"/>
              <a:t>ambiental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078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EEC0-5711-F549-B8F1-5D717FF6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Ecuador y El </a:t>
            </a:r>
            <a:r>
              <a:rPr lang="en-US" dirty="0" err="1"/>
              <a:t>Racismo</a:t>
            </a:r>
            <a:r>
              <a:rPr lang="en-US" dirty="0"/>
              <a:t> Ambiental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6CD77-101E-C54F-81B9-B21033DBB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Cuáles</a:t>
            </a:r>
            <a:r>
              <a:rPr lang="en-US" dirty="0"/>
              <a:t> son las poblaciónes </a:t>
            </a:r>
            <a:r>
              <a:rPr lang="en-US" dirty="0" err="1"/>
              <a:t>racializadas</a:t>
            </a:r>
            <a:r>
              <a:rPr lang="en-US" dirty="0"/>
              <a:t> que </a:t>
            </a:r>
            <a:r>
              <a:rPr lang="en-US" dirty="0" err="1"/>
              <a:t>viven</a:t>
            </a:r>
            <a:r>
              <a:rPr lang="en-US" dirty="0"/>
              <a:t> los </a:t>
            </a:r>
            <a:r>
              <a:rPr lang="en-US" dirty="0" err="1"/>
              <a:t>efectos</a:t>
            </a:r>
            <a:r>
              <a:rPr lang="en-US" dirty="0"/>
              <a:t> de la </a:t>
            </a:r>
            <a:r>
              <a:rPr lang="en-US" dirty="0" err="1"/>
              <a:t>míneria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Cuáles</a:t>
            </a:r>
            <a:r>
              <a:rPr lang="en-US" dirty="0"/>
              <a:t> son las poblaciónes </a:t>
            </a:r>
            <a:r>
              <a:rPr lang="en-US" dirty="0" err="1"/>
              <a:t>racializadas</a:t>
            </a:r>
            <a:r>
              <a:rPr lang="en-US" dirty="0"/>
              <a:t> que </a:t>
            </a:r>
            <a:r>
              <a:rPr lang="en-US" dirty="0" err="1"/>
              <a:t>viven</a:t>
            </a:r>
            <a:r>
              <a:rPr lang="en-US" dirty="0"/>
              <a:t> las </a:t>
            </a:r>
            <a:r>
              <a:rPr lang="en-US" dirty="0" err="1"/>
              <a:t>consecuencias</a:t>
            </a:r>
            <a:r>
              <a:rPr lang="en-US" dirty="0"/>
              <a:t> de la </a:t>
            </a:r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petrolera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¿Por </a:t>
            </a:r>
            <a:r>
              <a:rPr lang="en-US" dirty="0" err="1"/>
              <a:t>qué</a:t>
            </a:r>
            <a:r>
              <a:rPr lang="en-US" dirty="0"/>
              <a:t> se </a:t>
            </a:r>
            <a:r>
              <a:rPr lang="en-US" dirty="0" err="1"/>
              <a:t>permite</a:t>
            </a:r>
            <a:r>
              <a:rPr lang="en-US" dirty="0"/>
              <a:t> el </a:t>
            </a:r>
            <a:r>
              <a:rPr lang="en-US" dirty="0" err="1"/>
              <a:t>funcionamiento</a:t>
            </a:r>
            <a:r>
              <a:rPr lang="en-US" dirty="0"/>
              <a:t> de una </a:t>
            </a:r>
            <a:r>
              <a:rPr lang="en-US" dirty="0" err="1"/>
              <a:t>refinería</a:t>
            </a:r>
            <a:r>
              <a:rPr lang="en-US" dirty="0"/>
              <a:t> de </a:t>
            </a:r>
            <a:r>
              <a:rPr lang="en-US" dirty="0" err="1"/>
              <a:t>petróleo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plena ciudad de Esmeraldas?</a:t>
            </a:r>
          </a:p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se </a:t>
            </a:r>
            <a:r>
              <a:rPr lang="en-US" dirty="0" err="1"/>
              <a:t>cosecha</a:t>
            </a:r>
            <a:r>
              <a:rPr lang="en-US" dirty="0"/>
              <a:t> la </a:t>
            </a:r>
            <a:r>
              <a:rPr lang="en-US" dirty="0" err="1"/>
              <a:t>palma</a:t>
            </a:r>
            <a:r>
              <a:rPr lang="en-US" dirty="0"/>
              <a:t> </a:t>
            </a:r>
            <a:r>
              <a:rPr lang="en-US" dirty="0" err="1"/>
              <a:t>africana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Ecuador?</a:t>
            </a:r>
          </a:p>
          <a:p>
            <a:pPr marL="0" indent="0">
              <a:buNone/>
            </a:pPr>
            <a:r>
              <a:rPr lang="en-US" dirty="0"/>
              <a:t>¿Por </a:t>
            </a:r>
            <a:r>
              <a:rPr lang="en-US" dirty="0" err="1"/>
              <a:t>qué</a:t>
            </a:r>
            <a:r>
              <a:rPr lang="en-US" dirty="0"/>
              <a:t> Esmeraldas es la </a:t>
            </a:r>
            <a:r>
              <a:rPr lang="en-US" dirty="0" err="1"/>
              <a:t>provincia</a:t>
            </a:r>
            <a:r>
              <a:rPr lang="en-US" dirty="0"/>
              <a:t> con mayor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acceso</a:t>
            </a:r>
            <a:r>
              <a:rPr lang="en-US" dirty="0"/>
              <a:t> a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básicos</a:t>
            </a:r>
            <a:r>
              <a:rPr lang="en-US" dirty="0"/>
              <a:t>, </a:t>
            </a:r>
            <a:r>
              <a:rPr lang="en-US" dirty="0" err="1"/>
              <a:t>incluyendo</a:t>
            </a:r>
            <a:r>
              <a:rPr lang="en-US" dirty="0"/>
              <a:t> el </a:t>
            </a:r>
            <a:r>
              <a:rPr lang="en-US" dirty="0" err="1"/>
              <a:t>acceso</a:t>
            </a:r>
            <a:r>
              <a:rPr lang="en-US" dirty="0"/>
              <a:t> al </a:t>
            </a:r>
            <a:r>
              <a:rPr lang="en-US" dirty="0" err="1"/>
              <a:t>agua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1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567ACB-44FC-44B8-A031-75BD65F8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09C18AC-EFAA-4C60-A84E-ECED43E3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CA6DF-6ECB-7B40-BAA6-522C6D30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3834"/>
            <a:ext cx="9486900" cy="900332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Raza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8CFC59-12A7-4A72-B5A8-A7909A30F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327117"/>
              </p:ext>
            </p:extLst>
          </p:nvPr>
        </p:nvGraphicFramePr>
        <p:xfrm>
          <a:off x="1249682" y="2236763"/>
          <a:ext cx="9725464" cy="33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92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BAAB8-3C3B-CA40-B385-BCAD9A96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Raza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539DA8-DF0A-4715-AC3F-8A3FAAA31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046066"/>
              </p:ext>
            </p:extLst>
          </p:nvPr>
        </p:nvGraphicFramePr>
        <p:xfrm>
          <a:off x="5410200" y="6858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51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B5D22-0810-FB44-A47C-AC575BE4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8DF59-F9AA-A644-9E2B-4600A2DDC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LA RAZA NO ES UN HECHO BIOLÓGICO</a:t>
            </a:r>
          </a:p>
        </p:txBody>
      </p:sp>
    </p:spTree>
    <p:extLst>
      <p:ext uri="{BB962C8B-B14F-4D97-AF65-F5344CB8AC3E}">
        <p14:creationId xmlns:p14="http://schemas.microsoft.com/office/powerpoint/2010/main" val="390617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BAD784-BAAF-4CC0-9F52-682A8E96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401B9-9595-42B7-B197-AB5FB5C6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C7691-D17D-B84B-A585-F0E7155D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600"/>
            <a:ext cx="8115300" cy="2356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Zoológicos humanos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B3E7C-B762-704B-82DC-64C0FD43D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3962399"/>
            <a:ext cx="8115300" cy="15240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Francia, </a:t>
            </a:r>
            <a:r>
              <a:rPr lang="en-US" sz="2800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Bélgica</a:t>
            </a:r>
            <a:r>
              <a:rPr lang="en-US" sz="28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y </a:t>
            </a:r>
            <a:r>
              <a:rPr lang="en-US" sz="2800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Alemania</a:t>
            </a:r>
            <a:endParaRPr lang="en-US" sz="2800" i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28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1870-1930</a:t>
            </a:r>
          </a:p>
        </p:txBody>
      </p:sp>
    </p:spTree>
    <p:extLst>
      <p:ext uri="{BB962C8B-B14F-4D97-AF65-F5344CB8AC3E}">
        <p14:creationId xmlns:p14="http://schemas.microsoft.com/office/powerpoint/2010/main" val="190373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F810E4-139D-4D0F-A81C-2783F5869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488A2-8E53-4B40-81EA-EF0126290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" b="857"/>
          <a:stretch/>
        </p:blipFill>
        <p:spPr>
          <a:xfrm>
            <a:off x="685801" y="685800"/>
            <a:ext cx="1082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5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F810E4-139D-4D0F-A81C-2783F5869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488A2-8E53-4B40-81EA-EF0126290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people posing for a photo next to an elephant&#10;&#10;Description automatically generated with medium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3" b="13300"/>
          <a:stretch/>
        </p:blipFill>
        <p:spPr>
          <a:xfrm>
            <a:off x="685801" y="685800"/>
            <a:ext cx="1082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4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F810E4-139D-4D0F-A81C-2783F5869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488A2-8E53-4B40-81EA-EF0126290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24747"/>
          <a:stretch/>
        </p:blipFill>
        <p:spPr>
          <a:xfrm>
            <a:off x="685801" y="685800"/>
            <a:ext cx="1082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3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BAD784-BAAF-4CC0-9F52-682A8E96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401B9-9595-42B7-B197-AB5FB5C6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E7691-10FA-AB42-98C1-D2F721B4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600"/>
            <a:ext cx="8115300" cy="23563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Sara </a:t>
            </a:r>
            <a:r>
              <a:rPr lang="en-US" sz="40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Baartman</a:t>
            </a:r>
            <a:br>
              <a:rPr lang="en-US" sz="40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1800" dirty="0" err="1">
                <a:solidFill>
                  <a:schemeClr val="bg2"/>
                </a:solidFill>
              </a:rPr>
              <a:t>Esqueleto</a:t>
            </a:r>
            <a:r>
              <a:rPr lang="en-US" sz="1800" dirty="0">
                <a:solidFill>
                  <a:schemeClr val="bg2"/>
                </a:solidFill>
              </a:rPr>
              <a:t> y </a:t>
            </a:r>
            <a:r>
              <a:rPr lang="en-US" sz="1800" dirty="0" err="1">
                <a:solidFill>
                  <a:schemeClr val="bg2"/>
                </a:solidFill>
              </a:rPr>
              <a:t>órganos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sexuales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siguieron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exhibidos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en</a:t>
            </a:r>
            <a:r>
              <a:rPr lang="en-US" sz="1800" dirty="0">
                <a:solidFill>
                  <a:schemeClr val="bg2"/>
                </a:solidFill>
              </a:rPr>
              <a:t> el </a:t>
            </a:r>
            <a:r>
              <a:rPr lang="en-US" sz="1800" dirty="0" err="1">
                <a:solidFill>
                  <a:schemeClr val="bg2"/>
                </a:solidFill>
              </a:rPr>
              <a:t>museo</a:t>
            </a:r>
            <a:r>
              <a:rPr lang="en-US" sz="1800" dirty="0">
                <a:solidFill>
                  <a:schemeClr val="bg2"/>
                </a:solidFill>
              </a:rPr>
              <a:t> de </a:t>
            </a:r>
            <a:r>
              <a:rPr lang="en-US" sz="1800" dirty="0" err="1">
                <a:solidFill>
                  <a:schemeClr val="bg2"/>
                </a:solidFill>
              </a:rPr>
              <a:t>paris</a:t>
            </a:r>
            <a:r>
              <a:rPr lang="en-US" sz="1800" dirty="0">
                <a:solidFill>
                  <a:schemeClr val="bg2"/>
                </a:solidFill>
              </a:rPr>
              <a:t> hasta 1978 </a:t>
            </a:r>
            <a:endParaRPr lang="en-US" sz="4000" kern="1200" cap="all" spc="300" baseline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304470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RegularSeedLeftStep">
      <a:dk1>
        <a:srgbClr val="000000"/>
      </a:dk1>
      <a:lt1>
        <a:srgbClr val="FFFFFF"/>
      </a:lt1>
      <a:dk2>
        <a:srgbClr val="1E1835"/>
      </a:dk2>
      <a:lt2>
        <a:srgbClr val="F0F0F3"/>
      </a:lt2>
      <a:accent1>
        <a:srgbClr val="9CA71E"/>
      </a:accent1>
      <a:accent2>
        <a:srgbClr val="D09217"/>
      </a:accent2>
      <a:accent3>
        <a:srgbClr val="E75829"/>
      </a:accent3>
      <a:accent4>
        <a:srgbClr val="D51737"/>
      </a:accent4>
      <a:accent5>
        <a:srgbClr val="E72998"/>
      </a:accent5>
      <a:accent6>
        <a:srgbClr val="D517D5"/>
      </a:accent6>
      <a:hlink>
        <a:srgbClr val="6259C7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377</Words>
  <Application>Microsoft Macintosh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Goudy Old Style</vt:lpstr>
      <vt:lpstr>ClassicFrameVTI</vt:lpstr>
      <vt:lpstr>Racismos en América Latina y en Ecuador</vt:lpstr>
      <vt:lpstr>Raza</vt:lpstr>
      <vt:lpstr>Raza</vt:lpstr>
      <vt:lpstr>PowerPoint Presentation</vt:lpstr>
      <vt:lpstr>Zoológicos humanos</vt:lpstr>
      <vt:lpstr>PowerPoint Presentation</vt:lpstr>
      <vt:lpstr>PowerPoint Presentation</vt:lpstr>
      <vt:lpstr>PowerPoint Presentation</vt:lpstr>
      <vt:lpstr>Sara Baartman Esqueleto y órganos sexuales siguieron exhibidos en el museo de paris hasta 1978 </vt:lpstr>
      <vt:lpstr>PowerPoint Presentation</vt:lpstr>
      <vt:lpstr>J.Marion Sims</vt:lpstr>
      <vt:lpstr>PowerPoint Presentation</vt:lpstr>
      <vt:lpstr>RAZA NO DETERMINA LO SIGUENTE:</vt:lpstr>
      <vt:lpstr>PowerPoint Presentation</vt:lpstr>
      <vt:lpstr>RAcisimo</vt:lpstr>
      <vt:lpstr>Discriminación Racial</vt:lpstr>
      <vt:lpstr>Preguntas para el debate</vt:lpstr>
      <vt:lpstr>RaCISMO Ambiental</vt:lpstr>
      <vt:lpstr>Ecuador y El Racismo Ambiental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Racismos en América Latina y en Ecuador</dc:title>
  <dc:creator>Sofia Zaragocin</dc:creator>
  <cp:lastModifiedBy>Sofia Zaragocin</cp:lastModifiedBy>
  <cp:revision>6</cp:revision>
  <dcterms:created xsi:type="dcterms:W3CDTF">2021-07-30T16:37:29Z</dcterms:created>
  <dcterms:modified xsi:type="dcterms:W3CDTF">2021-08-31T21:41:03Z</dcterms:modified>
</cp:coreProperties>
</file>