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8" r:id="rId1"/>
  </p:sldMasterIdLst>
  <p:sldIdLst>
    <p:sldId id="256" r:id="rId2"/>
    <p:sldId id="257" r:id="rId3"/>
    <p:sldId id="263" r:id="rId4"/>
    <p:sldId id="266" r:id="rId5"/>
    <p:sldId id="267" r:id="rId6"/>
    <p:sldId id="268" r:id="rId7"/>
    <p:sldId id="269" r:id="rId8"/>
    <p:sldId id="265" r:id="rId9"/>
    <p:sldId id="272" r:id="rId10"/>
    <p:sldId id="261" r:id="rId11"/>
    <p:sldId id="270" r:id="rId12"/>
    <p:sldId id="271" r:id="rId13"/>
    <p:sldId id="273" r:id="rId14"/>
    <p:sldId id="274" r:id="rId15"/>
    <p:sldId id="275" r:id="rId16"/>
    <p:sldId id="276" r:id="rId17"/>
    <p:sldId id="277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7274"/>
    <p:restoredTop sz="95928"/>
  </p:normalViewPr>
  <p:slideViewPr>
    <p:cSldViewPr snapToGrid="0" snapToObjects="1">
      <p:cViewPr varScale="1">
        <p:scale>
          <a:sx n="60" d="100"/>
          <a:sy n="60" d="100"/>
        </p:scale>
        <p:origin x="56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8/19/2021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712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smtClean="0"/>
              <a:t>8/19/2021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691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smtClean="0"/>
              <a:t>8/19/2021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756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smtClean="0"/>
              <a:t>8/19/2021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84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8/19/2021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057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smtClean="0"/>
              <a:t>8/19/2021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052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smtClean="0"/>
              <a:t>8/19/2021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32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smtClean="0"/>
              <a:t>8/19/2021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7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smtClean="0"/>
              <a:t>8/19/2021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319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smtClean="0"/>
              <a:t>8/19/2021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6273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tx1">
              <a:lumMod val="8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smtClean="0"/>
              <a:t>8/19/2021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5989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chemeClr val="bg2">
              <a:lumMod val="60000"/>
              <a:lumOff val="40000"/>
              <a:alpha val="15000"/>
            </a:schemeClr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smtClean="0"/>
              <a:t>8/19/2021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804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108272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15396-4E72-184F-90C7-D96E20D52B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1681199"/>
            <a:ext cx="8991600" cy="1239894"/>
          </a:xfrm>
        </p:spPr>
        <p:txBody>
          <a:bodyPr>
            <a:normAutofit fontScale="90000"/>
          </a:bodyPr>
          <a:lstStyle/>
          <a:p>
            <a:r>
              <a:rPr lang="en-US" cap="none" dirty="0" err="1"/>
              <a:t>Mundos</a:t>
            </a:r>
            <a:r>
              <a:rPr lang="en-US" cap="none" dirty="0"/>
              <a:t> rurales y </a:t>
            </a:r>
            <a:r>
              <a:rPr lang="en-US" cap="none" dirty="0" err="1"/>
              <a:t>migración</a:t>
            </a:r>
            <a:r>
              <a:rPr lang="en-US" cap="none" dirty="0"/>
              <a:t> interna </a:t>
            </a:r>
            <a:r>
              <a:rPr lang="en-US" cap="none" dirty="0" err="1"/>
              <a:t>en</a:t>
            </a:r>
            <a:r>
              <a:rPr lang="en-US" cap="none" dirty="0"/>
              <a:t> América Latina y </a:t>
            </a:r>
            <a:r>
              <a:rPr lang="en-US" cap="none" dirty="0" err="1"/>
              <a:t>en</a:t>
            </a:r>
            <a:r>
              <a:rPr lang="en-US" cap="none" dirty="0"/>
              <a:t> Ecuador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B375D3-FFF0-C64D-9B6A-4C4936AA58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5194" y="3485926"/>
            <a:ext cx="6801612" cy="1239894"/>
          </a:xfrm>
        </p:spPr>
        <p:txBody>
          <a:bodyPr/>
          <a:lstStyle/>
          <a:p>
            <a:r>
              <a:rPr lang="en-US" dirty="0"/>
              <a:t>Escuela de </a:t>
            </a:r>
            <a:r>
              <a:rPr lang="en-US" dirty="0" err="1"/>
              <a:t>Formación</a:t>
            </a:r>
            <a:r>
              <a:rPr lang="en-US" dirty="0"/>
              <a:t> </a:t>
            </a:r>
            <a:r>
              <a:rPr lang="en-US" dirty="0" err="1"/>
              <a:t>Política</a:t>
            </a:r>
            <a:r>
              <a:rPr lang="en-US" dirty="0"/>
              <a:t> </a:t>
            </a:r>
            <a:r>
              <a:rPr lang="en-US" dirty="0" err="1"/>
              <a:t>Feminista</a:t>
            </a:r>
            <a:r>
              <a:rPr lang="en-US" dirty="0"/>
              <a:t> y Popular 2021</a:t>
            </a:r>
          </a:p>
          <a:p>
            <a:r>
              <a:rPr lang="en-US" dirty="0" err="1"/>
              <a:t>Mujeres</a:t>
            </a:r>
            <a:r>
              <a:rPr lang="en-US" dirty="0"/>
              <a:t> de </a:t>
            </a:r>
            <a:r>
              <a:rPr lang="en-US" dirty="0" err="1"/>
              <a:t>Frente</a:t>
            </a:r>
            <a:r>
              <a:rPr lang="en-US" dirty="0"/>
              <a:t> 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C7E8C0E6-CAF0-EB4F-A151-94131A97C3F3}"/>
              </a:ext>
            </a:extLst>
          </p:cNvPr>
          <p:cNvSpPr txBox="1">
            <a:spLocks/>
          </p:cNvSpPr>
          <p:nvPr/>
        </p:nvSpPr>
        <p:spPr>
          <a:xfrm>
            <a:off x="2695194" y="5176801"/>
            <a:ext cx="6801612" cy="139386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María Mercedes Eguiguren</a:t>
            </a:r>
          </a:p>
          <a:p>
            <a:r>
              <a:rPr lang="en-US" dirty="0"/>
              <a:t>25 de </a:t>
            </a:r>
            <a:r>
              <a:rPr lang="en-US" dirty="0" err="1"/>
              <a:t>junio</a:t>
            </a:r>
            <a:r>
              <a:rPr lang="en-US" dirty="0"/>
              <a:t> de 2021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97115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5012" y="176416"/>
            <a:ext cx="7729728" cy="769515"/>
          </a:xfrm>
        </p:spPr>
        <p:txBody>
          <a:bodyPr/>
          <a:lstStyle/>
          <a:p>
            <a:r>
              <a:rPr lang="en-US" cap="none" dirty="0" err="1"/>
              <a:t>Región</a:t>
            </a:r>
            <a:r>
              <a:rPr lang="en-US" cap="none" dirty="0"/>
              <a:t> </a:t>
            </a:r>
            <a:r>
              <a:rPr lang="en-US" cap="none" dirty="0" err="1"/>
              <a:t>andina</a:t>
            </a:r>
            <a:endParaRPr lang="en-US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655" y="1408335"/>
            <a:ext cx="5659821" cy="5131359"/>
          </a:xfrm>
        </p:spPr>
        <p:txBody>
          <a:bodyPr>
            <a:normAutofit/>
          </a:bodyPr>
          <a:lstStyle/>
          <a:p>
            <a:r>
              <a:rPr lang="en-US" dirty="0">
                <a:sym typeface="Wingdings" pitchFamily="2" charset="2"/>
              </a:rPr>
              <a:t>De las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sym typeface="Wingdings" pitchFamily="2" charset="2"/>
              </a:rPr>
              <a:t>tierras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sym typeface="Wingdings" pitchFamily="2" charset="2"/>
              </a:rPr>
              <a:t>altas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sym typeface="Wingdings" pitchFamily="2" charset="2"/>
              </a:rPr>
              <a:t> </a:t>
            </a:r>
            <a:r>
              <a:rPr lang="en-US" dirty="0">
                <a:sym typeface="Wingdings" pitchFamily="2" charset="2"/>
              </a:rPr>
              <a:t>a las 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sym typeface="Wingdings" pitchFamily="2" charset="2"/>
              </a:rPr>
              <a:t>tierras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sym typeface="Wingdings" pitchFamily="2" charset="2"/>
              </a:rPr>
              <a:t>bajas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sym typeface="Wingdings" pitchFamily="2" charset="2"/>
              </a:rPr>
              <a:t> </a:t>
            </a:r>
          </a:p>
          <a:p>
            <a:r>
              <a:rPr lang="en-US" dirty="0" err="1"/>
              <a:t>Migraciones</a:t>
            </a:r>
            <a:r>
              <a:rPr lang="en-US" dirty="0"/>
              <a:t> </a:t>
            </a:r>
            <a:r>
              <a:rPr lang="en-US" dirty="0" err="1"/>
              <a:t>temporales</a:t>
            </a:r>
            <a:r>
              <a:rPr lang="en-US" dirty="0"/>
              <a:t>/circulares vs. </a:t>
            </a:r>
            <a:r>
              <a:rPr lang="en-US" dirty="0" err="1"/>
              <a:t>permanentes</a:t>
            </a:r>
            <a:endParaRPr lang="en-US" dirty="0"/>
          </a:p>
          <a:p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cada</a:t>
            </a:r>
            <a:r>
              <a:rPr lang="en-US" dirty="0"/>
              <a:t> </a:t>
            </a:r>
            <a:r>
              <a:rPr lang="en-US" dirty="0" err="1"/>
              <a:t>país</a:t>
            </a:r>
            <a:r>
              <a:rPr lang="en-US" dirty="0"/>
              <a:t> o </a:t>
            </a:r>
            <a:r>
              <a:rPr lang="en-US" dirty="0" err="1"/>
              <a:t>región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Lima, Bogotá, Guayaquil: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</a:rPr>
              <a:t>urbanización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  <a:p>
            <a:pPr lvl="1"/>
            <a:r>
              <a:rPr lang="en-US" dirty="0" err="1"/>
              <a:t>Sectores</a:t>
            </a:r>
            <a:r>
              <a:rPr lang="en-US" dirty="0"/>
              <a:t> </a:t>
            </a:r>
            <a:r>
              <a:rPr lang="en-US" dirty="0" err="1"/>
              <a:t>rurales</a:t>
            </a:r>
            <a:r>
              <a:rPr lang="en-US" dirty="0"/>
              <a:t> en Bolivia, Ecuador, Colombia: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reforma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agraria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lvl="1"/>
            <a:r>
              <a:rPr lang="en-US" dirty="0"/>
              <a:t>Bolivia, Colombia, Ecuador, </a:t>
            </a:r>
            <a:r>
              <a:rPr lang="en-US" dirty="0" err="1"/>
              <a:t>Perú</a:t>
            </a:r>
            <a:r>
              <a:rPr lang="en-US" dirty="0"/>
              <a:t>: </a:t>
            </a:r>
            <a:r>
              <a:rPr lang="en-US" b="1" dirty="0" err="1">
                <a:solidFill>
                  <a:schemeClr val="accent4">
                    <a:lumMod val="75000"/>
                  </a:schemeClr>
                </a:solidFill>
              </a:rPr>
              <a:t>colonización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dirty="0"/>
              <a:t>del </a:t>
            </a:r>
            <a:r>
              <a:rPr lang="en-US" dirty="0" err="1"/>
              <a:t>Oriente</a:t>
            </a:r>
            <a:r>
              <a:rPr lang="en-US" dirty="0"/>
              <a:t> y </a:t>
            </a:r>
            <a:r>
              <a:rPr lang="en-US" dirty="0" err="1"/>
              <a:t>tierras</a:t>
            </a:r>
            <a:r>
              <a:rPr lang="en-US" dirty="0"/>
              <a:t> </a:t>
            </a:r>
            <a:r>
              <a:rPr lang="en-US" dirty="0" err="1"/>
              <a:t>bajas</a:t>
            </a:r>
            <a:endParaRPr lang="en-US" dirty="0"/>
          </a:p>
          <a:p>
            <a:pPr lvl="1"/>
            <a:r>
              <a:rPr lang="en-US" dirty="0"/>
              <a:t>Colombia y </a:t>
            </a:r>
            <a:r>
              <a:rPr lang="en-US" dirty="0" err="1"/>
              <a:t>Perú</a:t>
            </a:r>
            <a:r>
              <a:rPr lang="en-US" dirty="0"/>
              <a:t>: </a:t>
            </a:r>
            <a:r>
              <a:rPr lang="en-US" dirty="0" err="1"/>
              <a:t>desplazamientos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b="1" dirty="0" err="1">
                <a:solidFill>
                  <a:schemeClr val="bg2">
                    <a:lumMod val="75000"/>
                  </a:schemeClr>
                </a:solidFill>
              </a:rPr>
              <a:t>conflicto</a:t>
            </a:r>
            <a:r>
              <a:rPr lang="en-US" b="1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bg2">
                    <a:lumMod val="75000"/>
                  </a:schemeClr>
                </a:solidFill>
              </a:rPr>
              <a:t>armado</a:t>
            </a:r>
            <a:r>
              <a:rPr lang="en-US" b="1" dirty="0">
                <a:solidFill>
                  <a:schemeClr val="bg2">
                    <a:lumMod val="75000"/>
                  </a:schemeClr>
                </a:solidFill>
              </a:rPr>
              <a:t> y </a:t>
            </a:r>
            <a:r>
              <a:rPr lang="en-US" b="1" dirty="0" err="1">
                <a:solidFill>
                  <a:schemeClr val="bg2">
                    <a:lumMod val="75000"/>
                  </a:schemeClr>
                </a:solidFill>
              </a:rPr>
              <a:t>violencia</a:t>
            </a:r>
            <a:r>
              <a:rPr lang="en-US" b="1" dirty="0">
                <a:solidFill>
                  <a:schemeClr val="bg2">
                    <a:lumMod val="75000"/>
                  </a:schemeClr>
                </a:solidFill>
              </a:rPr>
              <a:t> </a:t>
            </a:r>
          </a:p>
          <a:p>
            <a:r>
              <a:rPr lang="en-US" dirty="0"/>
              <a:t>“</a:t>
            </a:r>
            <a:r>
              <a:rPr lang="en-US" dirty="0" err="1"/>
              <a:t>Aparecen</a:t>
            </a:r>
            <a:r>
              <a:rPr lang="en-US" dirty="0"/>
              <a:t>” </a:t>
            </a:r>
            <a:r>
              <a:rPr lang="en-US" dirty="0" err="1"/>
              <a:t>migraciones</a:t>
            </a:r>
            <a:r>
              <a:rPr lang="en-US" dirty="0"/>
              <a:t> </a:t>
            </a:r>
            <a:r>
              <a:rPr lang="en-US" dirty="0" err="1"/>
              <a:t>internacionales</a:t>
            </a:r>
            <a:r>
              <a:rPr lang="en-US" dirty="0"/>
              <a:t> en los 90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D1DAEF-9CDD-524B-B556-2E9C22C357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4526" y="945931"/>
            <a:ext cx="5312978" cy="6209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8276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0A1A2-2F24-7D42-8290-0ABF8FDBA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208304"/>
            <a:ext cx="7729728" cy="753394"/>
          </a:xfrm>
        </p:spPr>
        <p:txBody>
          <a:bodyPr/>
          <a:lstStyle/>
          <a:p>
            <a:r>
              <a:rPr lang="en-US" cap="none" dirty="0" err="1"/>
              <a:t>Migración</a:t>
            </a:r>
            <a:r>
              <a:rPr lang="en-US" cap="none" dirty="0"/>
              <a:t> interna </a:t>
            </a:r>
            <a:r>
              <a:rPr lang="en-US" cap="none" dirty="0" err="1"/>
              <a:t>en</a:t>
            </a:r>
            <a:r>
              <a:rPr lang="en-US" cap="none" dirty="0"/>
              <a:t> Ecuador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5A3CD4-48AF-274E-B5B6-09B5C9F747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966" y="1187617"/>
            <a:ext cx="5139558" cy="4524781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Las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rutas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Del campo al campo </a:t>
            </a:r>
          </a:p>
          <a:p>
            <a:pPr lvl="1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A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agro-industrias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de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exportación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(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ejs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. Cacao,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banano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camarón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) 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Del campo a la ciudad </a:t>
            </a:r>
          </a:p>
          <a:p>
            <a:pPr lvl="1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Grandes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centros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urbanos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: Quito, Guayaquil, Cuenca, Ambato, Riobamba 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De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ciudades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pequeñas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a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otras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más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grandes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Ejemplos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: Loja a Guayaquil, a Quito </a:t>
            </a:r>
          </a:p>
          <a:p>
            <a:pPr lvl="1"/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820468E-B90E-0B43-8A16-C0D5787350CA}"/>
              </a:ext>
            </a:extLst>
          </p:cNvPr>
          <p:cNvSpPr txBox="1">
            <a:spLocks/>
          </p:cNvSpPr>
          <p:nvPr/>
        </p:nvSpPr>
        <p:spPr>
          <a:xfrm>
            <a:off x="6243145" y="1145602"/>
            <a:ext cx="5722883" cy="45667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b="1" dirty="0">
                <a:solidFill>
                  <a:schemeClr val="bg1"/>
                </a:solidFill>
              </a:rPr>
              <a:t>Las “</a:t>
            </a:r>
            <a:r>
              <a:rPr lang="en-US" sz="1400" b="1" dirty="0" err="1">
                <a:solidFill>
                  <a:schemeClr val="bg1"/>
                </a:solidFill>
              </a:rPr>
              <a:t>grandes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causas</a:t>
            </a:r>
            <a:r>
              <a:rPr lang="en-US" sz="1400" b="1" dirty="0">
                <a:solidFill>
                  <a:schemeClr val="bg1"/>
                </a:solidFill>
              </a:rPr>
              <a:t>” </a:t>
            </a:r>
          </a:p>
          <a:p>
            <a:r>
              <a:rPr lang="en-US" sz="1400" dirty="0">
                <a:solidFill>
                  <a:srgbClr val="C00000"/>
                </a:solidFill>
              </a:rPr>
              <a:t>Desarrollo del </a:t>
            </a:r>
            <a:r>
              <a:rPr lang="en-US" sz="1400" dirty="0" err="1">
                <a:solidFill>
                  <a:srgbClr val="C00000"/>
                </a:solidFill>
              </a:rPr>
              <a:t>capitalismo</a:t>
            </a:r>
            <a:r>
              <a:rPr lang="en-US" sz="1400" dirty="0">
                <a:solidFill>
                  <a:srgbClr val="C00000"/>
                </a:solidFill>
              </a:rPr>
              <a:t> </a:t>
            </a:r>
          </a:p>
          <a:p>
            <a:pPr marL="0" indent="0">
              <a:buNone/>
            </a:pPr>
            <a:r>
              <a:rPr lang="en-US" sz="1400" dirty="0" err="1">
                <a:solidFill>
                  <a:srgbClr val="C00000"/>
                </a:solidFill>
              </a:rPr>
              <a:t>En</a:t>
            </a:r>
            <a:r>
              <a:rPr lang="en-US" sz="1400" dirty="0">
                <a:solidFill>
                  <a:srgbClr val="C00000"/>
                </a:solidFill>
              </a:rPr>
              <a:t> general</a:t>
            </a:r>
          </a:p>
          <a:p>
            <a:pPr lvl="1"/>
            <a:r>
              <a:rPr lang="en-US" sz="1400" dirty="0" err="1">
                <a:solidFill>
                  <a:schemeClr val="bg1"/>
                </a:solidFill>
              </a:rPr>
              <a:t>Exportación</a:t>
            </a:r>
            <a:r>
              <a:rPr lang="en-US" sz="1400" dirty="0">
                <a:solidFill>
                  <a:schemeClr val="bg1"/>
                </a:solidFill>
              </a:rPr>
              <a:t> de </a:t>
            </a:r>
            <a:r>
              <a:rPr lang="en-US" sz="1400" dirty="0" err="1">
                <a:solidFill>
                  <a:schemeClr val="bg1"/>
                </a:solidFill>
              </a:rPr>
              <a:t>mercancías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endParaRPr lang="en-US" sz="1400" dirty="0">
              <a:solidFill>
                <a:schemeClr val="bg1"/>
              </a:solidFill>
              <a:sym typeface="Wingdings" pitchFamily="2" charset="2"/>
            </a:endParaRPr>
          </a:p>
          <a:p>
            <a:pPr lvl="1"/>
            <a:r>
              <a:rPr lang="en-US" sz="1400" dirty="0" err="1">
                <a:solidFill>
                  <a:schemeClr val="bg1"/>
                </a:solidFill>
                <a:sym typeface="Wingdings" pitchFamily="2" charset="2"/>
              </a:rPr>
              <a:t>Crecimiento</a:t>
            </a:r>
            <a:r>
              <a:rPr lang="en-US" sz="1400" dirty="0">
                <a:solidFill>
                  <a:schemeClr val="bg1"/>
                </a:solidFill>
                <a:sym typeface="Wingdings" pitchFamily="2" charset="2"/>
              </a:rPr>
              <a:t> de las </a:t>
            </a:r>
            <a:r>
              <a:rPr lang="en-US" sz="1400" dirty="0" err="1">
                <a:solidFill>
                  <a:schemeClr val="bg1"/>
                </a:solidFill>
                <a:sym typeface="Wingdings" pitchFamily="2" charset="2"/>
              </a:rPr>
              <a:t>ciudades</a:t>
            </a:r>
            <a:r>
              <a:rPr lang="en-US" sz="1400" dirty="0">
                <a:solidFill>
                  <a:schemeClr val="bg1"/>
                </a:solidFill>
                <a:sym typeface="Wingdings" pitchFamily="2" charset="2"/>
              </a:rPr>
              <a:t> (</a:t>
            </a:r>
            <a:r>
              <a:rPr lang="en-US" sz="1400" dirty="0" err="1">
                <a:solidFill>
                  <a:schemeClr val="bg1"/>
                </a:solidFill>
                <a:sym typeface="Wingdings" pitchFamily="2" charset="2"/>
              </a:rPr>
              <a:t>urbanización</a:t>
            </a:r>
            <a:r>
              <a:rPr lang="en-US" sz="1400" dirty="0">
                <a:solidFill>
                  <a:schemeClr val="bg1"/>
                </a:solidFill>
                <a:sym typeface="Wingdings" pitchFamily="2" charset="2"/>
              </a:rPr>
              <a:t>)</a:t>
            </a:r>
          </a:p>
          <a:p>
            <a:pPr lvl="2"/>
            <a:r>
              <a:rPr lang="en-US" sz="1400" dirty="0" err="1">
                <a:solidFill>
                  <a:schemeClr val="bg1"/>
                </a:solidFill>
                <a:sym typeface="Wingdings" pitchFamily="2" charset="2"/>
              </a:rPr>
              <a:t>Servicios</a:t>
            </a:r>
            <a:r>
              <a:rPr lang="en-US" sz="1400" dirty="0">
                <a:solidFill>
                  <a:schemeClr val="bg1"/>
                </a:solidFill>
                <a:sym typeface="Wingdings" pitchFamily="2" charset="2"/>
              </a:rPr>
              <a:t> y “</a:t>
            </a:r>
            <a:r>
              <a:rPr lang="en-US" sz="1400" dirty="0" err="1">
                <a:solidFill>
                  <a:schemeClr val="bg1"/>
                </a:solidFill>
                <a:sym typeface="Wingdings" pitchFamily="2" charset="2"/>
              </a:rPr>
              <a:t>oportunidades</a:t>
            </a:r>
            <a:r>
              <a:rPr lang="en-US" sz="1400" dirty="0">
                <a:solidFill>
                  <a:schemeClr val="bg1"/>
                </a:solidFill>
                <a:sym typeface="Wingdings" pitchFamily="2" charset="2"/>
              </a:rPr>
              <a:t>” se </a:t>
            </a:r>
            <a:r>
              <a:rPr lang="en-US" sz="1400" dirty="0" err="1">
                <a:solidFill>
                  <a:schemeClr val="bg1"/>
                </a:solidFill>
                <a:sym typeface="Wingdings" pitchFamily="2" charset="2"/>
              </a:rPr>
              <a:t>concentran</a:t>
            </a:r>
            <a:r>
              <a:rPr lang="en-US" sz="1400" dirty="0">
                <a:solidFill>
                  <a:schemeClr val="bg1"/>
                </a:solidFill>
                <a:sym typeface="Wingdings" pitchFamily="2" charset="2"/>
              </a:rPr>
              <a:t> </a:t>
            </a:r>
            <a:r>
              <a:rPr lang="en-US" sz="1400" dirty="0" err="1">
                <a:solidFill>
                  <a:schemeClr val="bg1"/>
                </a:solidFill>
                <a:sym typeface="Wingdings" pitchFamily="2" charset="2"/>
              </a:rPr>
              <a:t>en</a:t>
            </a:r>
            <a:r>
              <a:rPr lang="en-US" sz="1400" dirty="0">
                <a:solidFill>
                  <a:schemeClr val="bg1"/>
                </a:solidFill>
                <a:sym typeface="Wingdings" pitchFamily="2" charset="2"/>
              </a:rPr>
              <a:t> la ciudad </a:t>
            </a:r>
          </a:p>
          <a:p>
            <a:pPr marL="0" indent="0">
              <a:buNone/>
            </a:pPr>
            <a:r>
              <a:rPr lang="en-US" sz="1400" dirty="0" err="1">
                <a:solidFill>
                  <a:schemeClr val="accent5">
                    <a:lumMod val="75000"/>
                  </a:schemeClr>
                </a:solidFill>
                <a:sym typeface="Wingdings" pitchFamily="2" charset="2"/>
              </a:rPr>
              <a:t>En</a:t>
            </a:r>
            <a:r>
              <a:rPr lang="en-US" sz="1400" dirty="0">
                <a:solidFill>
                  <a:schemeClr val="accent5">
                    <a:lumMod val="75000"/>
                  </a:schemeClr>
                </a:solidFill>
                <a:sym typeface="Wingdings" pitchFamily="2" charset="2"/>
              </a:rPr>
              <a:t> el campo</a:t>
            </a:r>
          </a:p>
          <a:p>
            <a:r>
              <a:rPr lang="en-US" sz="1400" dirty="0" err="1">
                <a:solidFill>
                  <a:schemeClr val="bg1"/>
                </a:solidFill>
                <a:sym typeface="Wingdings" pitchFamily="2" charset="2"/>
              </a:rPr>
              <a:t>Fragmentación</a:t>
            </a:r>
            <a:r>
              <a:rPr lang="en-US" sz="1400" dirty="0">
                <a:solidFill>
                  <a:schemeClr val="bg1"/>
                </a:solidFill>
                <a:sym typeface="Wingdings" pitchFamily="2" charset="2"/>
              </a:rPr>
              <a:t> / </a:t>
            </a:r>
            <a:r>
              <a:rPr lang="en-US" sz="1400" dirty="0" err="1">
                <a:solidFill>
                  <a:schemeClr val="bg1"/>
                </a:solidFill>
                <a:sym typeface="Wingdings" pitchFamily="2" charset="2"/>
              </a:rPr>
              <a:t>parcelación</a:t>
            </a:r>
            <a:r>
              <a:rPr lang="en-US" sz="1400" dirty="0">
                <a:solidFill>
                  <a:schemeClr val="bg1"/>
                </a:solidFill>
                <a:sym typeface="Wingdings" pitchFamily="2" charset="2"/>
              </a:rPr>
              <a:t> de la tierra </a:t>
            </a:r>
          </a:p>
          <a:p>
            <a:r>
              <a:rPr lang="en-US" sz="1400" dirty="0" err="1">
                <a:solidFill>
                  <a:schemeClr val="bg1"/>
                </a:solidFill>
                <a:sym typeface="Wingdings" pitchFamily="2" charset="2"/>
              </a:rPr>
              <a:t>Necesidad</a:t>
            </a:r>
            <a:r>
              <a:rPr lang="en-US" sz="1400" dirty="0">
                <a:solidFill>
                  <a:schemeClr val="bg1"/>
                </a:solidFill>
                <a:sym typeface="Wingdings" pitchFamily="2" charset="2"/>
              </a:rPr>
              <a:t> de dinero para </a:t>
            </a:r>
            <a:r>
              <a:rPr lang="en-US" sz="1400" dirty="0" err="1">
                <a:solidFill>
                  <a:schemeClr val="bg1"/>
                </a:solidFill>
                <a:sym typeface="Wingdings" pitchFamily="2" charset="2"/>
              </a:rPr>
              <a:t>varios</a:t>
            </a:r>
            <a:r>
              <a:rPr lang="en-US" sz="1400" dirty="0">
                <a:solidFill>
                  <a:schemeClr val="bg1"/>
                </a:solidFill>
                <a:sym typeface="Wingdings" pitchFamily="2" charset="2"/>
              </a:rPr>
              <a:t> </a:t>
            </a:r>
            <a:r>
              <a:rPr lang="en-US" sz="1400" dirty="0" err="1">
                <a:solidFill>
                  <a:schemeClr val="bg1"/>
                </a:solidFill>
                <a:sym typeface="Wingdings" pitchFamily="2" charset="2"/>
              </a:rPr>
              <a:t>gastos</a:t>
            </a:r>
            <a:r>
              <a:rPr lang="en-US" sz="1400" dirty="0">
                <a:solidFill>
                  <a:schemeClr val="bg1"/>
                </a:solidFill>
                <a:sym typeface="Wingdings" pitchFamily="2" charset="2"/>
              </a:rPr>
              <a:t>: </a:t>
            </a:r>
            <a:r>
              <a:rPr lang="en-US" sz="1400" dirty="0" err="1">
                <a:solidFill>
                  <a:schemeClr val="bg1"/>
                </a:solidFill>
                <a:sym typeface="Wingdings" pitchFamily="2" charset="2"/>
              </a:rPr>
              <a:t>agricultura</a:t>
            </a:r>
            <a:r>
              <a:rPr lang="en-US" sz="1400" dirty="0">
                <a:solidFill>
                  <a:schemeClr val="bg1"/>
                </a:solidFill>
                <a:sym typeface="Wingdings" pitchFamily="2" charset="2"/>
              </a:rPr>
              <a:t>, </a:t>
            </a:r>
            <a:r>
              <a:rPr lang="en-US" sz="1400" dirty="0" err="1">
                <a:solidFill>
                  <a:schemeClr val="bg1"/>
                </a:solidFill>
                <a:sym typeface="Wingdings" pitchFamily="2" charset="2"/>
              </a:rPr>
              <a:t>transporte</a:t>
            </a:r>
            <a:r>
              <a:rPr lang="en-US" sz="1400" dirty="0">
                <a:solidFill>
                  <a:schemeClr val="bg1"/>
                </a:solidFill>
                <a:sym typeface="Wingdings" pitchFamily="2" charset="2"/>
              </a:rPr>
              <a:t>, fiestas </a:t>
            </a:r>
          </a:p>
          <a:p>
            <a:pPr lvl="1"/>
            <a:r>
              <a:rPr lang="en-US" sz="1400" dirty="0" err="1">
                <a:solidFill>
                  <a:schemeClr val="bg1"/>
                </a:solidFill>
                <a:sym typeface="Wingdings" pitchFamily="2" charset="2"/>
              </a:rPr>
              <a:t>Reproducción</a:t>
            </a:r>
            <a:r>
              <a:rPr lang="en-US" sz="1400" dirty="0">
                <a:solidFill>
                  <a:schemeClr val="bg1"/>
                </a:solidFill>
                <a:sym typeface="Wingdings" pitchFamily="2" charset="2"/>
              </a:rPr>
              <a:t> de la </a:t>
            </a:r>
            <a:r>
              <a:rPr lang="en-US" sz="1400" dirty="0" err="1">
                <a:solidFill>
                  <a:schemeClr val="bg1"/>
                </a:solidFill>
                <a:sym typeface="Wingdings" pitchFamily="2" charset="2"/>
              </a:rPr>
              <a:t>vida</a:t>
            </a:r>
            <a:r>
              <a:rPr lang="en-US" sz="1400" dirty="0">
                <a:solidFill>
                  <a:schemeClr val="bg1"/>
                </a:solidFill>
                <a:sym typeface="Wingdings" pitchFamily="2" charset="2"/>
              </a:rPr>
              <a:t> </a:t>
            </a:r>
            <a:r>
              <a:rPr lang="en-US" sz="1400" dirty="0" err="1">
                <a:solidFill>
                  <a:schemeClr val="bg1"/>
                </a:solidFill>
                <a:sym typeface="Wingdings" pitchFamily="2" charset="2"/>
              </a:rPr>
              <a:t>campesina</a:t>
            </a:r>
            <a:r>
              <a:rPr lang="en-US" sz="1400" dirty="0">
                <a:solidFill>
                  <a:schemeClr val="bg1"/>
                </a:solidFill>
                <a:sym typeface="Wingdings" pitchFamily="2" charset="2"/>
              </a:rPr>
              <a:t> y ”</a:t>
            </a:r>
            <a:r>
              <a:rPr lang="en-US" sz="1400" dirty="0" err="1">
                <a:solidFill>
                  <a:schemeClr val="bg1"/>
                </a:solidFill>
                <a:sym typeface="Wingdings" pitchFamily="2" charset="2"/>
              </a:rPr>
              <a:t>monetización</a:t>
            </a:r>
            <a:r>
              <a:rPr lang="en-US" sz="1400" dirty="0">
                <a:solidFill>
                  <a:schemeClr val="bg1"/>
                </a:solidFill>
                <a:sym typeface="Wingdings" pitchFamily="2" charset="2"/>
              </a:rPr>
              <a:t>” </a:t>
            </a:r>
          </a:p>
          <a:p>
            <a:r>
              <a:rPr lang="en-US" sz="1400" dirty="0" err="1">
                <a:solidFill>
                  <a:schemeClr val="bg1"/>
                </a:solidFill>
                <a:sym typeface="Wingdings" pitchFamily="2" charset="2"/>
              </a:rPr>
              <a:t>Empeoramiento</a:t>
            </a:r>
            <a:r>
              <a:rPr lang="en-US" sz="1400" dirty="0">
                <a:solidFill>
                  <a:schemeClr val="bg1"/>
                </a:solidFill>
                <a:sym typeface="Wingdings" pitchFamily="2" charset="2"/>
              </a:rPr>
              <a:t> de las </a:t>
            </a:r>
            <a:r>
              <a:rPr lang="en-US" sz="1400" dirty="0" err="1">
                <a:solidFill>
                  <a:schemeClr val="bg1"/>
                </a:solidFill>
                <a:sym typeface="Wingdings" pitchFamily="2" charset="2"/>
              </a:rPr>
              <a:t>condiciones</a:t>
            </a:r>
            <a:r>
              <a:rPr lang="en-US" sz="1400" dirty="0">
                <a:solidFill>
                  <a:schemeClr val="bg1"/>
                </a:solidFill>
                <a:sym typeface="Wingdings" pitchFamily="2" charset="2"/>
              </a:rPr>
              <a:t> de </a:t>
            </a:r>
            <a:r>
              <a:rPr lang="en-US" sz="1400" dirty="0" err="1">
                <a:solidFill>
                  <a:schemeClr val="bg1"/>
                </a:solidFill>
                <a:sym typeface="Wingdings" pitchFamily="2" charset="2"/>
              </a:rPr>
              <a:t>vida</a:t>
            </a:r>
            <a:endParaRPr lang="en-US" sz="1400" dirty="0">
              <a:solidFill>
                <a:schemeClr val="bg1"/>
              </a:solidFill>
              <a:sym typeface="Wingdings" pitchFamily="2" charset="2"/>
            </a:endParaRPr>
          </a:p>
          <a:p>
            <a:pPr lvl="1"/>
            <a:r>
              <a:rPr lang="en-US" sz="1400" dirty="0" err="1">
                <a:solidFill>
                  <a:schemeClr val="bg1"/>
                </a:solidFill>
                <a:sym typeface="Wingdings" pitchFamily="2" charset="2"/>
              </a:rPr>
              <a:t>Bajos</a:t>
            </a:r>
            <a:r>
              <a:rPr lang="en-US" sz="1400" dirty="0">
                <a:solidFill>
                  <a:schemeClr val="bg1"/>
                </a:solidFill>
                <a:sym typeface="Wingdings" pitchFamily="2" charset="2"/>
              </a:rPr>
              <a:t> </a:t>
            </a:r>
            <a:r>
              <a:rPr lang="en-US" sz="1400" dirty="0" err="1">
                <a:solidFill>
                  <a:schemeClr val="bg1"/>
                </a:solidFill>
                <a:sym typeface="Wingdings" pitchFamily="2" charset="2"/>
              </a:rPr>
              <a:t>ingresos</a:t>
            </a:r>
            <a:r>
              <a:rPr lang="en-US" sz="1400" dirty="0">
                <a:solidFill>
                  <a:schemeClr val="bg1"/>
                </a:solidFill>
                <a:sym typeface="Wingdings" pitchFamily="2" charset="2"/>
              </a:rPr>
              <a:t>, </a:t>
            </a:r>
            <a:r>
              <a:rPr lang="en-US" sz="1400" dirty="0" err="1">
                <a:solidFill>
                  <a:schemeClr val="bg1"/>
                </a:solidFill>
                <a:sym typeface="Wingdings" pitchFamily="2" charset="2"/>
              </a:rPr>
              <a:t>problemas</a:t>
            </a:r>
            <a:r>
              <a:rPr lang="en-US" sz="1400" dirty="0">
                <a:solidFill>
                  <a:schemeClr val="bg1"/>
                </a:solidFill>
                <a:sym typeface="Wingdings" pitchFamily="2" charset="2"/>
              </a:rPr>
              <a:t> con </a:t>
            </a:r>
            <a:r>
              <a:rPr lang="en-US" sz="1400" dirty="0" err="1">
                <a:solidFill>
                  <a:schemeClr val="bg1"/>
                </a:solidFill>
                <a:sym typeface="Wingdings" pitchFamily="2" charset="2"/>
              </a:rPr>
              <a:t>cultivos</a:t>
            </a:r>
            <a:r>
              <a:rPr lang="en-US" sz="1400" dirty="0">
                <a:solidFill>
                  <a:schemeClr val="bg1"/>
                </a:solidFill>
                <a:sym typeface="Wingdings" pitchFamily="2" charset="2"/>
              </a:rPr>
              <a:t>, tierra y </a:t>
            </a:r>
            <a:r>
              <a:rPr lang="en-US" sz="1400" dirty="0" err="1">
                <a:solidFill>
                  <a:schemeClr val="bg1"/>
                </a:solidFill>
                <a:sym typeface="Wingdings" pitchFamily="2" charset="2"/>
              </a:rPr>
              <a:t>cosecha</a:t>
            </a:r>
            <a:r>
              <a:rPr lang="en-US" sz="1400" dirty="0">
                <a:solidFill>
                  <a:schemeClr val="bg1"/>
                </a:solidFill>
                <a:sym typeface="Wingdings" pitchFamily="2" charset="2"/>
              </a:rPr>
              <a:t> – </a:t>
            </a:r>
            <a:r>
              <a:rPr lang="en-US" sz="1400" dirty="0" err="1">
                <a:solidFill>
                  <a:schemeClr val="bg1"/>
                </a:solidFill>
                <a:sym typeface="Wingdings" pitchFamily="2" charset="2"/>
              </a:rPr>
              <a:t>comercialización</a:t>
            </a:r>
            <a:r>
              <a:rPr lang="en-US" sz="1400" dirty="0">
                <a:solidFill>
                  <a:schemeClr val="bg1"/>
                </a:solidFill>
                <a:sym typeface="Wingdings" pitchFamily="2" charset="2"/>
              </a:rPr>
              <a:t> </a:t>
            </a:r>
          </a:p>
          <a:p>
            <a:endParaRPr lang="en-US" sz="1400" dirty="0">
              <a:solidFill>
                <a:schemeClr val="bg1"/>
              </a:solidFill>
              <a:sym typeface="Wingdings" pitchFamily="2" charset="2"/>
            </a:endParaRPr>
          </a:p>
          <a:p>
            <a:pPr marL="228600" lvl="1" indent="0">
              <a:buNone/>
            </a:pPr>
            <a:r>
              <a:rPr lang="en-US" sz="1400" dirty="0">
                <a:solidFill>
                  <a:schemeClr val="bg1"/>
                </a:solidFill>
                <a:sym typeface="Wingdings" pitchFamily="2" charset="2"/>
              </a:rPr>
              <a:t> </a:t>
            </a:r>
          </a:p>
          <a:p>
            <a:pPr lvl="1"/>
            <a:endParaRPr lang="en-US" sz="1400" dirty="0"/>
          </a:p>
          <a:p>
            <a:pPr lvl="1"/>
            <a:endParaRPr lang="en-US" sz="1400" dirty="0"/>
          </a:p>
          <a:p>
            <a:pPr lvl="1"/>
            <a:endParaRPr lang="en-US" sz="1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7B73A48-CF20-3545-A070-2A6176C5A13E}"/>
              </a:ext>
            </a:extLst>
          </p:cNvPr>
          <p:cNvSpPr txBox="1"/>
          <p:nvPr/>
        </p:nvSpPr>
        <p:spPr>
          <a:xfrm>
            <a:off x="7709339" y="6038192"/>
            <a:ext cx="3310757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¿Y las </a:t>
            </a:r>
            <a:r>
              <a:rPr lang="en-US" sz="2400" dirty="0" err="1"/>
              <a:t>motivaciones</a:t>
            </a:r>
            <a:r>
              <a:rPr lang="en-US" sz="2400" dirty="0"/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41833574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0A1A2-2F24-7D42-8290-0ABF8FDBA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649" y="208303"/>
            <a:ext cx="10899227" cy="800690"/>
          </a:xfrm>
        </p:spPr>
        <p:txBody>
          <a:bodyPr>
            <a:normAutofit fontScale="90000"/>
          </a:bodyPr>
          <a:lstStyle/>
          <a:p>
            <a:r>
              <a:rPr lang="en-US" cap="none" dirty="0"/>
              <a:t>La </a:t>
            </a:r>
            <a:r>
              <a:rPr lang="en-US" cap="none" dirty="0" err="1"/>
              <a:t>migración</a:t>
            </a:r>
            <a:r>
              <a:rPr lang="en-US" cap="none" dirty="0"/>
              <a:t> </a:t>
            </a:r>
            <a:r>
              <a:rPr lang="en-US" cap="none" dirty="0" err="1"/>
              <a:t>desde</a:t>
            </a:r>
            <a:r>
              <a:rPr lang="en-US" cap="none" dirty="0"/>
              <a:t> la </a:t>
            </a:r>
            <a:r>
              <a:rPr lang="en-US" cap="none" dirty="0" err="1"/>
              <a:t>experiencia</a:t>
            </a:r>
            <a:r>
              <a:rPr lang="en-US" cap="none" dirty="0"/>
              <a:t>: </a:t>
            </a:r>
            <a:r>
              <a:rPr lang="en-US" cap="none" dirty="0" err="1"/>
              <a:t>trayectorias</a:t>
            </a:r>
            <a:r>
              <a:rPr lang="en-US" cap="none" dirty="0"/>
              <a:t> </a:t>
            </a:r>
            <a:r>
              <a:rPr lang="en-US" cap="none" dirty="0" err="1"/>
              <a:t>migratorias</a:t>
            </a:r>
            <a:r>
              <a:rPr lang="en-US" cap="none" dirty="0"/>
              <a:t> y </a:t>
            </a:r>
            <a:r>
              <a:rPr lang="en-US" cap="none" dirty="0" err="1"/>
              <a:t>biografías</a:t>
            </a:r>
            <a:r>
              <a:rPr lang="en-US" cap="none" dirty="0"/>
              <a:t> de </a:t>
            </a:r>
            <a:r>
              <a:rPr lang="en-US" cap="none" dirty="0" err="1"/>
              <a:t>migrantes</a:t>
            </a:r>
            <a:r>
              <a:rPr lang="en-US" cap="none" dirty="0"/>
              <a:t> 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99F7396-A367-4B41-B0C2-35BEF4385C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00" y="1295400"/>
            <a:ext cx="11938000" cy="21336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C0D9DA7-8A53-A941-91D1-4646971DE4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6500" y="3858173"/>
            <a:ext cx="7239000" cy="264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5334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66756DF-30CF-A143-BDF1-361546B56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7271" y="157874"/>
            <a:ext cx="7944288" cy="6300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6295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7645F3C-FE55-7F41-BDB0-592A5EE2EE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6497" y="642992"/>
            <a:ext cx="7667759" cy="5572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9542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D15EE03-1F66-4C47-B8F0-756CB7FAB7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7768" y="662589"/>
            <a:ext cx="7915584" cy="5869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6247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89CAC-0654-D24E-8969-C535B96F4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 </a:t>
            </a:r>
            <a:r>
              <a:rPr lang="en-US" dirty="0" err="1"/>
              <a:t>motivaciones</a:t>
            </a:r>
            <a:r>
              <a:rPr lang="en-US" dirty="0"/>
              <a:t> y la </a:t>
            </a:r>
            <a:r>
              <a:rPr lang="en-US" dirty="0" err="1"/>
              <a:t>subjetividad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DD0E66-175F-1C47-AD2A-562D644D63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7729728" cy="2485749"/>
          </a:xfrm>
        </p:spPr>
        <p:txBody>
          <a:bodyPr/>
          <a:lstStyle/>
          <a:p>
            <a:r>
              <a:rPr lang="en-US" dirty="0" err="1"/>
              <a:t>Diversidad</a:t>
            </a:r>
            <a:r>
              <a:rPr lang="en-US" dirty="0"/>
              <a:t> de </a:t>
            </a:r>
            <a:r>
              <a:rPr lang="en-US" dirty="0" err="1"/>
              <a:t>motivaciones</a:t>
            </a:r>
            <a:r>
              <a:rPr lang="en-US" dirty="0"/>
              <a:t> para </a:t>
            </a:r>
            <a:r>
              <a:rPr lang="en-US" dirty="0" err="1"/>
              <a:t>migrar</a:t>
            </a:r>
            <a:r>
              <a:rPr lang="en-US" dirty="0"/>
              <a:t>: </a:t>
            </a:r>
            <a:r>
              <a:rPr lang="en-US" dirty="0" err="1"/>
              <a:t>desde</a:t>
            </a:r>
            <a:r>
              <a:rPr lang="en-US" dirty="0"/>
              <a:t> </a:t>
            </a:r>
            <a:r>
              <a:rPr lang="en-US" dirty="0" err="1"/>
              <a:t>necesidad</a:t>
            </a:r>
            <a:r>
              <a:rPr lang="en-US" dirty="0"/>
              <a:t> (</a:t>
            </a:r>
            <a:r>
              <a:rPr lang="en-US" dirty="0" err="1"/>
              <a:t>trabajar</a:t>
            </a:r>
            <a:r>
              <a:rPr lang="en-US" dirty="0"/>
              <a:t>, </a:t>
            </a:r>
            <a:r>
              <a:rPr lang="en-US" dirty="0" err="1"/>
              <a:t>ganar</a:t>
            </a:r>
            <a:r>
              <a:rPr lang="en-US" dirty="0"/>
              <a:t> dinero)</a:t>
            </a:r>
          </a:p>
          <a:p>
            <a:r>
              <a:rPr lang="en-US" dirty="0" err="1"/>
              <a:t>Salir</a:t>
            </a:r>
            <a:r>
              <a:rPr lang="en-US" dirty="0"/>
              <a:t> de </a:t>
            </a:r>
            <a:r>
              <a:rPr lang="en-US" dirty="0" err="1"/>
              <a:t>situaciones</a:t>
            </a:r>
            <a:r>
              <a:rPr lang="en-US" dirty="0"/>
              <a:t> de </a:t>
            </a:r>
            <a:r>
              <a:rPr lang="en-US" dirty="0" err="1"/>
              <a:t>opresión</a:t>
            </a:r>
            <a:r>
              <a:rPr lang="en-US" dirty="0"/>
              <a:t> / </a:t>
            </a:r>
            <a:r>
              <a:rPr lang="en-US" dirty="0" err="1"/>
              <a:t>explotación</a:t>
            </a:r>
            <a:r>
              <a:rPr lang="en-US" dirty="0"/>
              <a:t> </a:t>
            </a:r>
          </a:p>
          <a:p>
            <a:pPr lvl="1"/>
            <a:r>
              <a:rPr lang="en-US" dirty="0" err="1"/>
              <a:t>Discriminación</a:t>
            </a:r>
            <a:r>
              <a:rPr lang="en-US" dirty="0"/>
              <a:t>, </a:t>
            </a:r>
            <a:r>
              <a:rPr lang="en-US" dirty="0" err="1"/>
              <a:t>maltrato</a:t>
            </a:r>
            <a:endParaRPr lang="en-US" dirty="0"/>
          </a:p>
          <a:p>
            <a:r>
              <a:rPr lang="en-US" dirty="0" err="1"/>
              <a:t>Buscar</a:t>
            </a:r>
            <a:r>
              <a:rPr lang="en-US" dirty="0"/>
              <a:t> </a:t>
            </a:r>
            <a:r>
              <a:rPr lang="en-US" dirty="0" err="1"/>
              <a:t>otras</a:t>
            </a:r>
            <a:r>
              <a:rPr lang="en-US" dirty="0"/>
              <a:t> </a:t>
            </a:r>
            <a:r>
              <a:rPr lang="en-US" dirty="0" err="1"/>
              <a:t>oportunidades</a:t>
            </a:r>
            <a:r>
              <a:rPr lang="en-US" dirty="0"/>
              <a:t> (no solo </a:t>
            </a:r>
            <a:r>
              <a:rPr lang="en-US" dirty="0" err="1"/>
              <a:t>económicas</a:t>
            </a:r>
            <a:r>
              <a:rPr lang="en-US" dirty="0"/>
              <a:t>) </a:t>
            </a:r>
          </a:p>
          <a:p>
            <a:r>
              <a:rPr lang="en-US" dirty="0"/>
              <a:t>Hasta </a:t>
            </a:r>
            <a:r>
              <a:rPr lang="en-US" dirty="0" err="1"/>
              <a:t>curiosidad</a:t>
            </a:r>
            <a:r>
              <a:rPr lang="en-US" dirty="0"/>
              <a:t> (</a:t>
            </a:r>
            <a:r>
              <a:rPr lang="en-US" dirty="0" err="1"/>
              <a:t>conocer</a:t>
            </a:r>
            <a:r>
              <a:rPr lang="en-US" dirty="0"/>
              <a:t>, </a:t>
            </a:r>
            <a:r>
              <a:rPr lang="en-US" dirty="0" err="1"/>
              <a:t>probar</a:t>
            </a:r>
            <a:r>
              <a:rPr lang="en-US" dirty="0"/>
              <a:t>, ”</a:t>
            </a:r>
            <a:r>
              <a:rPr lang="en-US" dirty="0" err="1"/>
              <a:t>aventura</a:t>
            </a:r>
            <a:r>
              <a:rPr lang="en-US" dirty="0"/>
              <a:t>”) </a:t>
            </a: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2819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692653-4DE4-FD46-B6DB-D37177A28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 ”</a:t>
            </a:r>
            <a:r>
              <a:rPr lang="en-US" dirty="0" err="1"/>
              <a:t>autonomía</a:t>
            </a:r>
            <a:r>
              <a:rPr lang="en-US" dirty="0"/>
              <a:t> de las </a:t>
            </a:r>
            <a:r>
              <a:rPr lang="en-US" dirty="0" err="1"/>
              <a:t>migraciones</a:t>
            </a:r>
            <a:r>
              <a:rPr lang="en-US" dirty="0"/>
              <a:t>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0D3C18-50FD-A345-A50F-6717296E0F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9659" y="2638045"/>
            <a:ext cx="9389326" cy="3874268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Nace</a:t>
            </a:r>
            <a:r>
              <a:rPr lang="en-US" dirty="0"/>
              <a:t> de </a:t>
            </a:r>
            <a:r>
              <a:rPr lang="en-US" dirty="0" err="1"/>
              <a:t>estudios</a:t>
            </a:r>
            <a:r>
              <a:rPr lang="en-US" dirty="0"/>
              <a:t> de la </a:t>
            </a:r>
            <a:r>
              <a:rPr lang="en-US" dirty="0" err="1"/>
              <a:t>migración</a:t>
            </a:r>
            <a:r>
              <a:rPr lang="en-US" dirty="0"/>
              <a:t> </a:t>
            </a:r>
            <a:r>
              <a:rPr lang="en-US" dirty="0" err="1"/>
              <a:t>críticos</a:t>
            </a:r>
            <a:r>
              <a:rPr lang="en-US" dirty="0"/>
              <a:t> del </a:t>
            </a:r>
            <a:r>
              <a:rPr lang="en-US" dirty="0" err="1"/>
              <a:t>capitalismo</a:t>
            </a:r>
            <a:endParaRPr lang="en-US" dirty="0"/>
          </a:p>
          <a:p>
            <a:pPr lvl="1"/>
            <a:r>
              <a:rPr lang="en-US" dirty="0" err="1"/>
              <a:t>Disputas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el </a:t>
            </a:r>
            <a:r>
              <a:rPr lang="en-US" dirty="0" err="1"/>
              <a:t>capitalismo</a:t>
            </a:r>
            <a:r>
              <a:rPr lang="en-US" dirty="0"/>
              <a:t>, </a:t>
            </a:r>
            <a:r>
              <a:rPr lang="en-US" dirty="0" err="1"/>
              <a:t>resistencias</a:t>
            </a:r>
            <a:r>
              <a:rPr lang="en-US" dirty="0"/>
              <a:t> </a:t>
            </a:r>
          </a:p>
          <a:p>
            <a:r>
              <a:rPr lang="en-US" dirty="0" err="1"/>
              <a:t>Migración</a:t>
            </a:r>
            <a:r>
              <a:rPr lang="en-US" dirty="0"/>
              <a:t> </a:t>
            </a:r>
            <a:r>
              <a:rPr lang="en-US" dirty="0" err="1"/>
              <a:t>como</a:t>
            </a:r>
            <a:r>
              <a:rPr lang="en-US" dirty="0"/>
              <a:t> “</a:t>
            </a:r>
            <a:r>
              <a:rPr lang="en-US" dirty="0" err="1"/>
              <a:t>fugas</a:t>
            </a:r>
            <a:r>
              <a:rPr lang="en-US" dirty="0"/>
              <a:t>” </a:t>
            </a:r>
            <a:r>
              <a:rPr lang="en-US" dirty="0">
                <a:sym typeface="Wingdings" pitchFamily="2" charset="2"/>
              </a:rPr>
              <a:t> “hombres y </a:t>
            </a:r>
            <a:r>
              <a:rPr lang="en-US" dirty="0" err="1">
                <a:sym typeface="Wingdings" pitchFamily="2" charset="2"/>
              </a:rPr>
              <a:t>mujeres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crean</a:t>
            </a:r>
            <a:r>
              <a:rPr lang="en-US" dirty="0">
                <a:sym typeface="Wingdings" pitchFamily="2" charset="2"/>
              </a:rPr>
              <a:t> sus </a:t>
            </a:r>
            <a:r>
              <a:rPr lang="en-US" dirty="0" err="1">
                <a:sym typeface="Wingdings" pitchFamily="2" charset="2"/>
              </a:rPr>
              <a:t>propias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rutas</a:t>
            </a:r>
            <a:r>
              <a:rPr lang="en-US" dirty="0">
                <a:sym typeface="Wingdings" pitchFamily="2" charset="2"/>
              </a:rPr>
              <a:t> de escape” (Cordero, 2020)</a:t>
            </a:r>
          </a:p>
          <a:p>
            <a:pPr lvl="1"/>
            <a:r>
              <a:rPr lang="en-US" dirty="0" err="1">
                <a:sym typeface="Wingdings" pitchFamily="2" charset="2"/>
              </a:rPr>
              <a:t>Migración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como</a:t>
            </a:r>
            <a:r>
              <a:rPr lang="en-US" dirty="0">
                <a:sym typeface="Wingdings" pitchFamily="2" charset="2"/>
              </a:rPr>
              <a:t> ”</a:t>
            </a:r>
            <a:r>
              <a:rPr lang="en-US" dirty="0" err="1">
                <a:sym typeface="Wingdings" pitchFamily="2" charset="2"/>
              </a:rPr>
              <a:t>trabajo</a:t>
            </a:r>
            <a:r>
              <a:rPr lang="en-US" dirty="0">
                <a:sym typeface="Wingdings" pitchFamily="2" charset="2"/>
              </a:rPr>
              <a:t> vivo” </a:t>
            </a:r>
          </a:p>
          <a:p>
            <a:pPr marL="0" indent="0">
              <a:buNone/>
            </a:pPr>
            <a:r>
              <a:rPr lang="en-US" dirty="0"/>
              <a:t>¿</a:t>
            </a:r>
            <a:r>
              <a:rPr lang="en-US" dirty="0" err="1"/>
              <a:t>Cómo</a:t>
            </a:r>
            <a:r>
              <a:rPr lang="en-US" dirty="0"/>
              <a:t> </a:t>
            </a:r>
            <a:r>
              <a:rPr lang="en-US" dirty="0" err="1"/>
              <a:t>pensar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sujetos</a:t>
            </a:r>
            <a:r>
              <a:rPr lang="en-US" dirty="0"/>
              <a:t> e </a:t>
            </a:r>
            <a:r>
              <a:rPr lang="en-US" dirty="0" err="1"/>
              <a:t>ir</a:t>
            </a:r>
            <a:r>
              <a:rPr lang="en-US" dirty="0"/>
              <a:t> </a:t>
            </a:r>
            <a:r>
              <a:rPr lang="en-US" dirty="0" err="1"/>
              <a:t>más</a:t>
            </a:r>
            <a:r>
              <a:rPr lang="en-US" dirty="0"/>
              <a:t> </a:t>
            </a:r>
            <a:r>
              <a:rPr lang="en-US" dirty="0" err="1"/>
              <a:t>allá</a:t>
            </a:r>
            <a:r>
              <a:rPr lang="en-US" dirty="0"/>
              <a:t> de los </a:t>
            </a:r>
            <a:r>
              <a:rPr lang="en-US" dirty="0" err="1"/>
              <a:t>migrantes</a:t>
            </a:r>
            <a:r>
              <a:rPr lang="en-US" dirty="0"/>
              <a:t> </a:t>
            </a:r>
            <a:r>
              <a:rPr lang="en-US" dirty="0" err="1"/>
              <a:t>como</a:t>
            </a:r>
            <a:r>
              <a:rPr lang="en-US" dirty="0"/>
              <a:t> mano de </a:t>
            </a:r>
            <a:r>
              <a:rPr lang="en-US" dirty="0" err="1"/>
              <a:t>obra</a:t>
            </a:r>
            <a:r>
              <a:rPr lang="en-US" dirty="0"/>
              <a:t> </a:t>
            </a:r>
            <a:r>
              <a:rPr lang="en-US" dirty="0" err="1"/>
              <a:t>exportada</a:t>
            </a:r>
            <a:r>
              <a:rPr lang="en-US" dirty="0"/>
              <a:t> –que </a:t>
            </a:r>
            <a:r>
              <a:rPr lang="en-US" dirty="0" err="1"/>
              <a:t>simplemente</a:t>
            </a:r>
            <a:r>
              <a:rPr lang="en-US" dirty="0"/>
              <a:t> </a:t>
            </a:r>
            <a:r>
              <a:rPr lang="en-US" dirty="0" err="1"/>
              <a:t>obedecen</a:t>
            </a:r>
            <a:r>
              <a:rPr lang="en-US" dirty="0"/>
              <a:t> a las </a:t>
            </a:r>
            <a:r>
              <a:rPr lang="en-US" dirty="0" err="1"/>
              <a:t>fuerzas</a:t>
            </a:r>
            <a:r>
              <a:rPr lang="en-US" dirty="0"/>
              <a:t> </a:t>
            </a:r>
            <a:r>
              <a:rPr lang="en-US" dirty="0" err="1"/>
              <a:t>sociales</a:t>
            </a:r>
            <a:r>
              <a:rPr lang="en-US" dirty="0"/>
              <a:t> que los </a:t>
            </a:r>
            <a:r>
              <a:rPr lang="en-US" dirty="0" err="1"/>
              <a:t>empujan</a:t>
            </a:r>
            <a:r>
              <a:rPr lang="en-US" dirty="0"/>
              <a:t> a </a:t>
            </a:r>
            <a:r>
              <a:rPr lang="en-US" dirty="0" err="1"/>
              <a:t>migrar</a:t>
            </a:r>
            <a:r>
              <a:rPr lang="en-US" dirty="0"/>
              <a:t>–, para </a:t>
            </a:r>
            <a:r>
              <a:rPr lang="en-US" dirty="0" err="1"/>
              <a:t>considerar</a:t>
            </a:r>
            <a:r>
              <a:rPr lang="en-US" dirty="0"/>
              <a:t> el </a:t>
            </a:r>
            <a:r>
              <a:rPr lang="en-US" dirty="0" err="1"/>
              <a:t>car.cter</a:t>
            </a:r>
            <a:r>
              <a:rPr lang="en-US" dirty="0"/>
              <a:t> tenso y </a:t>
            </a:r>
            <a:r>
              <a:rPr lang="en-US" dirty="0" err="1"/>
              <a:t>dinámico</a:t>
            </a:r>
            <a:r>
              <a:rPr lang="en-US" dirty="0"/>
              <a:t> y los </a:t>
            </a:r>
            <a:r>
              <a:rPr lang="en-US" dirty="0" err="1"/>
              <a:t>elementos</a:t>
            </a:r>
            <a:r>
              <a:rPr lang="en-US" dirty="0"/>
              <a:t> de </a:t>
            </a:r>
            <a:r>
              <a:rPr lang="en-US" dirty="0" err="1"/>
              <a:t>subjetivaci.n</a:t>
            </a:r>
            <a:r>
              <a:rPr lang="en-US" dirty="0"/>
              <a:t> que </a:t>
            </a:r>
            <a:r>
              <a:rPr lang="en-US" dirty="0" err="1"/>
              <a:t>están</a:t>
            </a:r>
            <a:r>
              <a:rPr lang="en-US" dirty="0"/>
              <a:t> </a:t>
            </a:r>
            <a:r>
              <a:rPr lang="en-US" dirty="0" err="1"/>
              <a:t>presentes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el </a:t>
            </a:r>
            <a:r>
              <a:rPr lang="en-US" dirty="0" err="1"/>
              <a:t>movimiento</a:t>
            </a:r>
            <a:r>
              <a:rPr lang="en-US" dirty="0"/>
              <a:t> social de las </a:t>
            </a:r>
            <a:r>
              <a:rPr lang="en-US" dirty="0" err="1"/>
              <a:t>migraciones</a:t>
            </a:r>
            <a:r>
              <a:rPr lang="en-US" dirty="0"/>
              <a:t>? (Blanca Cordero, 2020)</a:t>
            </a:r>
          </a:p>
          <a:p>
            <a:pPr marL="0" indent="0">
              <a:buNone/>
            </a:pPr>
            <a:r>
              <a:rPr lang="en-US" dirty="0"/>
              <a:t>“</a:t>
            </a:r>
            <a:r>
              <a:rPr lang="en-US" dirty="0" err="1"/>
              <a:t>Priorizar</a:t>
            </a:r>
            <a:r>
              <a:rPr lang="en-US" dirty="0"/>
              <a:t> </a:t>
            </a:r>
            <a:r>
              <a:rPr lang="en-US" dirty="0" err="1"/>
              <a:t>prácticas</a:t>
            </a:r>
            <a:r>
              <a:rPr lang="en-US" dirty="0"/>
              <a:t> </a:t>
            </a:r>
            <a:r>
              <a:rPr lang="en-US" dirty="0" err="1"/>
              <a:t>subjetivas</a:t>
            </a:r>
            <a:r>
              <a:rPr lang="en-US" dirty="0"/>
              <a:t>, </a:t>
            </a:r>
            <a:r>
              <a:rPr lang="en-US" dirty="0" err="1"/>
              <a:t>deseos</a:t>
            </a:r>
            <a:r>
              <a:rPr lang="en-US" dirty="0"/>
              <a:t>, </a:t>
            </a:r>
            <a:r>
              <a:rPr lang="en-US" dirty="0" err="1"/>
              <a:t>expectativas</a:t>
            </a:r>
            <a:r>
              <a:rPr lang="en-US" dirty="0"/>
              <a:t> y </a:t>
            </a:r>
            <a:r>
              <a:rPr lang="en-US" dirty="0" err="1"/>
              <a:t>comportamientos</a:t>
            </a:r>
            <a:r>
              <a:rPr lang="en-US" dirty="0"/>
              <a:t> de los </a:t>
            </a:r>
            <a:r>
              <a:rPr lang="en-US" dirty="0" err="1"/>
              <a:t>migrantes</a:t>
            </a:r>
            <a:r>
              <a:rPr lang="en-US" dirty="0"/>
              <a:t> </a:t>
            </a:r>
            <a:r>
              <a:rPr lang="en-US" dirty="0" err="1"/>
              <a:t>mismos</a:t>
            </a:r>
            <a:r>
              <a:rPr lang="en-US" dirty="0"/>
              <a:t>. Ello no </a:t>
            </a:r>
            <a:r>
              <a:rPr lang="en-US" dirty="0" err="1"/>
              <a:t>implica</a:t>
            </a:r>
            <a:r>
              <a:rPr lang="en-US" dirty="0"/>
              <a:t> una </a:t>
            </a:r>
            <a:r>
              <a:rPr lang="en-US" dirty="0" err="1"/>
              <a:t>idealización</a:t>
            </a:r>
            <a:r>
              <a:rPr lang="en-US" dirty="0"/>
              <a:t> de la </a:t>
            </a:r>
            <a:r>
              <a:rPr lang="en-US" dirty="0" err="1"/>
              <a:t>migración</a:t>
            </a:r>
            <a:r>
              <a:rPr lang="en-US" dirty="0"/>
              <a:t> (…)” (</a:t>
            </a:r>
            <a:r>
              <a:rPr lang="en-US" dirty="0" err="1"/>
              <a:t>Mezzadra</a:t>
            </a:r>
            <a:r>
              <a:rPr lang="en-US" dirty="0"/>
              <a:t> 2011) </a:t>
            </a:r>
            <a:r>
              <a:rPr lang="en-US" dirty="0" err="1"/>
              <a:t>Pues</a:t>
            </a:r>
            <a:r>
              <a:rPr lang="en-US" dirty="0"/>
              <a:t> </a:t>
            </a:r>
            <a:r>
              <a:rPr lang="en-US" dirty="0" err="1"/>
              <a:t>también</a:t>
            </a:r>
            <a:r>
              <a:rPr lang="en-US" dirty="0"/>
              <a:t> se debe </a:t>
            </a:r>
            <a:r>
              <a:rPr lang="en-US" dirty="0" err="1"/>
              <a:t>mirar</a:t>
            </a:r>
            <a:r>
              <a:rPr lang="en-US" dirty="0"/>
              <a:t>, al </a:t>
            </a:r>
            <a:r>
              <a:rPr lang="en-US" dirty="0" err="1"/>
              <a:t>mismo</a:t>
            </a:r>
            <a:r>
              <a:rPr lang="en-US" dirty="0"/>
              <a:t> </a:t>
            </a:r>
            <a:r>
              <a:rPr lang="en-US" dirty="0" err="1"/>
              <a:t>tiempo</a:t>
            </a:r>
            <a:r>
              <a:rPr lang="en-US" dirty="0"/>
              <a:t>, </a:t>
            </a:r>
            <a:r>
              <a:rPr lang="en-US" dirty="0" err="1"/>
              <a:t>dispositivos</a:t>
            </a:r>
            <a:r>
              <a:rPr lang="en-US" dirty="0"/>
              <a:t> de </a:t>
            </a:r>
            <a:r>
              <a:rPr lang="en-US" dirty="0" err="1"/>
              <a:t>explotación</a:t>
            </a:r>
            <a:r>
              <a:rPr lang="en-US" dirty="0"/>
              <a:t> y </a:t>
            </a:r>
            <a:r>
              <a:rPr lang="en-US" dirty="0" err="1"/>
              <a:t>dominación</a:t>
            </a:r>
            <a:r>
              <a:rPr lang="en-US" dirty="0"/>
              <a:t>.  </a:t>
            </a:r>
          </a:p>
          <a:p>
            <a:pPr marL="228600" lvl="1" indent="0">
              <a:buNone/>
            </a:pPr>
            <a:endParaRPr lang="en-US" dirty="0">
              <a:sym typeface="Wingdings" pitchFamily="2" charset="2"/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082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D9BCC-07A4-B643-8509-98624FB87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err="1"/>
              <a:t>Temas</a:t>
            </a:r>
            <a:r>
              <a:rPr lang="en-US" cap="none" dirty="0"/>
              <a:t> de la </a:t>
            </a:r>
            <a:r>
              <a:rPr lang="en-US" cap="none" dirty="0" err="1"/>
              <a:t>presentación</a:t>
            </a:r>
            <a:r>
              <a:rPr lang="en-US" cap="none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F422F3-61C2-3446-A300-B5AA69B3B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5056" y="2638044"/>
            <a:ext cx="7965808" cy="3255264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400" dirty="0" err="1"/>
              <a:t>Algunos</a:t>
            </a:r>
            <a:r>
              <a:rPr lang="en-US" sz="2400" dirty="0"/>
              <a:t> </a:t>
            </a:r>
            <a:r>
              <a:rPr lang="en-US" sz="2400" dirty="0" err="1"/>
              <a:t>conceptos</a:t>
            </a:r>
            <a:r>
              <a:rPr lang="en-US" sz="2400" dirty="0"/>
              <a:t> para </a:t>
            </a:r>
            <a:r>
              <a:rPr lang="en-US" sz="2400" dirty="0" err="1"/>
              <a:t>empezar</a:t>
            </a:r>
            <a:r>
              <a:rPr lang="en-US" sz="2400" dirty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err="1"/>
              <a:t>Elementos</a:t>
            </a:r>
            <a:r>
              <a:rPr lang="en-US" sz="2400" dirty="0"/>
              <a:t> </a:t>
            </a:r>
            <a:r>
              <a:rPr lang="en-US" sz="2400" dirty="0" err="1"/>
              <a:t>históricos</a:t>
            </a:r>
            <a:r>
              <a:rPr lang="en-US" sz="2400" dirty="0"/>
              <a:t> de la </a:t>
            </a:r>
            <a:r>
              <a:rPr lang="en-US" sz="2400" dirty="0" err="1"/>
              <a:t>migración</a:t>
            </a:r>
            <a:r>
              <a:rPr lang="en-US" sz="2400" dirty="0"/>
              <a:t> interna </a:t>
            </a:r>
            <a:r>
              <a:rPr lang="en-US" sz="2400" dirty="0" err="1"/>
              <a:t>en</a:t>
            </a:r>
            <a:r>
              <a:rPr lang="en-US" sz="2400" dirty="0"/>
              <a:t> América Latina y Ecuador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err="1"/>
              <a:t>Características</a:t>
            </a:r>
            <a:r>
              <a:rPr lang="en-US" sz="2400" dirty="0"/>
              <a:t> de la </a:t>
            </a:r>
            <a:r>
              <a:rPr lang="en-US" sz="2400" dirty="0" err="1"/>
              <a:t>migración</a:t>
            </a:r>
            <a:r>
              <a:rPr lang="en-US" sz="2400" dirty="0"/>
              <a:t> interna </a:t>
            </a:r>
            <a:r>
              <a:rPr lang="en-US" sz="2400" dirty="0" err="1"/>
              <a:t>en</a:t>
            </a:r>
            <a:r>
              <a:rPr lang="en-US" sz="2400" dirty="0"/>
              <a:t> América Latina y Ecuador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La </a:t>
            </a:r>
            <a:r>
              <a:rPr lang="en-US" sz="2400" dirty="0" err="1"/>
              <a:t>migración</a:t>
            </a:r>
            <a:r>
              <a:rPr lang="en-US" sz="2400" dirty="0"/>
              <a:t> </a:t>
            </a:r>
            <a:r>
              <a:rPr lang="en-US" sz="2400" dirty="0" err="1"/>
              <a:t>desde</a:t>
            </a:r>
            <a:r>
              <a:rPr lang="en-US" sz="2400" dirty="0"/>
              <a:t> la </a:t>
            </a:r>
            <a:r>
              <a:rPr lang="en-US" sz="2400" dirty="0" err="1"/>
              <a:t>experiencia</a:t>
            </a: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39410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82681B-5393-1349-AC19-142657625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4476" y="5378"/>
            <a:ext cx="5541070" cy="402395"/>
          </a:xfrm>
        </p:spPr>
        <p:txBody>
          <a:bodyPr>
            <a:normAutofit fontScale="90000"/>
          </a:bodyPr>
          <a:lstStyle/>
          <a:p>
            <a:r>
              <a:rPr lang="en-US" cap="none" dirty="0" err="1"/>
              <a:t>Conceptos</a:t>
            </a:r>
            <a:r>
              <a:rPr lang="en-US" cap="none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D339F3-AD49-AC41-85E6-8E272C6BD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33209"/>
            <a:ext cx="3064477" cy="417677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0" lvl="0" indent="0" algn="ctr">
              <a:buNone/>
            </a:pPr>
            <a:r>
              <a:rPr lang="es-ES" b="1" dirty="0">
                <a:solidFill>
                  <a:schemeClr val="accent2">
                    <a:lumMod val="75000"/>
                  </a:schemeClr>
                </a:solidFill>
              </a:rPr>
              <a:t>Migración</a:t>
            </a:r>
            <a:r>
              <a:rPr lang="es-E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s-ES" dirty="0">
                <a:solidFill>
                  <a:schemeClr val="accent2">
                    <a:lumMod val="75000"/>
                  </a:schemeClr>
                </a:solidFill>
              </a:rPr>
              <a:t>Migrar </a:t>
            </a:r>
            <a:r>
              <a:rPr lang="es-ES" dirty="0">
                <a:solidFill>
                  <a:schemeClr val="accent2">
                    <a:lumMod val="75000"/>
                  </a:schemeClr>
                </a:solidFill>
                <a:sym typeface="Wingdings" pitchFamily="2" charset="2"/>
              </a:rPr>
              <a:t></a:t>
            </a:r>
            <a:r>
              <a:rPr lang="es-ES" dirty="0">
                <a:solidFill>
                  <a:schemeClr val="accent2">
                    <a:lumMod val="75000"/>
                  </a:schemeClr>
                </a:solidFill>
              </a:rPr>
              <a:t> salir de un lugar, delimitado por fronteras, hacia otro</a:t>
            </a:r>
          </a:p>
          <a:p>
            <a:pPr lvl="1"/>
            <a:r>
              <a:rPr lang="es-ES" dirty="0">
                <a:solidFill>
                  <a:schemeClr val="accent2">
                    <a:lumMod val="75000"/>
                  </a:schemeClr>
                </a:solidFill>
              </a:rPr>
              <a:t>Migrar es cruzar fronteras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  <a:p>
            <a:pPr lvl="1"/>
            <a:r>
              <a:rPr lang="es-ES" dirty="0">
                <a:solidFill>
                  <a:schemeClr val="accent2">
                    <a:lumMod val="75000"/>
                  </a:schemeClr>
                </a:solidFill>
              </a:rPr>
              <a:t>¿Quién determina esas fronteras?</a:t>
            </a:r>
          </a:p>
          <a:p>
            <a:pPr lvl="2"/>
            <a:r>
              <a:rPr lang="es-ES" dirty="0">
                <a:solidFill>
                  <a:schemeClr val="accent2">
                    <a:lumMod val="75000"/>
                  </a:schemeClr>
                </a:solidFill>
              </a:rPr>
              <a:t>Leyes (el Estado) </a:t>
            </a:r>
            <a:r>
              <a:rPr lang="es-ES" dirty="0">
                <a:solidFill>
                  <a:schemeClr val="accent2">
                    <a:lumMod val="75000"/>
                  </a:schemeClr>
                </a:solidFill>
                <a:sym typeface="Wingdings" pitchFamily="2" charset="2"/>
              </a:rPr>
              <a:t> países  </a:t>
            </a:r>
            <a:r>
              <a:rPr lang="es-ES" b="1" dirty="0">
                <a:solidFill>
                  <a:schemeClr val="accent5">
                    <a:lumMod val="75000"/>
                  </a:schemeClr>
                </a:solidFill>
                <a:sym typeface="Wingdings" pitchFamily="2" charset="2"/>
              </a:rPr>
              <a:t>migración internacional </a:t>
            </a:r>
            <a:endParaRPr lang="es-ES" b="1" dirty="0">
              <a:solidFill>
                <a:schemeClr val="accent5">
                  <a:lumMod val="75000"/>
                </a:schemeClr>
              </a:solidFill>
            </a:endParaRPr>
          </a:p>
          <a:p>
            <a:pPr lvl="2"/>
            <a:r>
              <a:rPr lang="es-ES" dirty="0">
                <a:solidFill>
                  <a:schemeClr val="accent2">
                    <a:lumMod val="75000"/>
                  </a:schemeClr>
                </a:solidFill>
              </a:rPr>
              <a:t>La sociedad </a:t>
            </a:r>
            <a:r>
              <a:rPr lang="es-ES" dirty="0">
                <a:solidFill>
                  <a:schemeClr val="accent2">
                    <a:lumMod val="75000"/>
                  </a:schemeClr>
                </a:solidFill>
                <a:sym typeface="Wingdings" pitchFamily="2" charset="2"/>
              </a:rPr>
              <a:t> ciudad / campo, provincias  </a:t>
            </a:r>
            <a:r>
              <a:rPr lang="es-ES" b="1" dirty="0">
                <a:solidFill>
                  <a:schemeClr val="tx2">
                    <a:lumMod val="50000"/>
                  </a:schemeClr>
                </a:solidFill>
                <a:sym typeface="Wingdings" pitchFamily="2" charset="2"/>
              </a:rPr>
              <a:t>migración interna</a:t>
            </a:r>
            <a:r>
              <a:rPr lang="es-ES" dirty="0">
                <a:solidFill>
                  <a:schemeClr val="accent2">
                    <a:lumMod val="75000"/>
                  </a:schemeClr>
                </a:solidFill>
                <a:sym typeface="Wingdings" pitchFamily="2" charset="2"/>
              </a:rPr>
              <a:t> </a:t>
            </a:r>
            <a:endParaRPr lang="es-ES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s-ES" dirty="0">
                <a:solidFill>
                  <a:schemeClr val="accent2">
                    <a:lumMod val="75000"/>
                  </a:schemeClr>
                </a:solidFill>
              </a:rPr>
              <a:t>Migrar también es: </a:t>
            </a:r>
          </a:p>
          <a:p>
            <a:pPr lvl="1"/>
            <a:r>
              <a:rPr lang="es-ES" dirty="0">
                <a:solidFill>
                  <a:schemeClr val="accent2">
                    <a:lumMod val="75000"/>
                  </a:schemeClr>
                </a:solidFill>
              </a:rPr>
              <a:t>llegar, encontrar dónde vivir, en qué trabajar, aprender a orientarse en un nuevo lugar, estar en contacto con familia, conocidos que se quedaron, enviar cosas, recibir noticias, a veces regresar, a veces volver a salir… 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  <a:p>
            <a:pPr marL="685800" lvl="3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A415C4-F73D-2F4E-82D7-AEF96C86344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9000"/>
          </a:blip>
          <a:stretch>
            <a:fillRect/>
          </a:stretch>
        </p:blipFill>
        <p:spPr>
          <a:xfrm>
            <a:off x="3199757" y="865426"/>
            <a:ext cx="5405789" cy="360019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10C873A-AA67-B549-85F3-9D71BEEFDF83}"/>
              </a:ext>
            </a:extLst>
          </p:cNvPr>
          <p:cNvSpPr txBox="1">
            <a:spLocks/>
          </p:cNvSpPr>
          <p:nvPr/>
        </p:nvSpPr>
        <p:spPr>
          <a:xfrm>
            <a:off x="8755918" y="533209"/>
            <a:ext cx="3402888" cy="4176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lvl="1" indent="0" algn="ctr">
              <a:buNone/>
            </a:pPr>
            <a:r>
              <a:rPr lang="es-ES" b="1" dirty="0"/>
              <a:t>Movilidad</a:t>
            </a:r>
            <a:endParaRPr lang="en-US" b="1" dirty="0"/>
          </a:p>
          <a:p>
            <a:pPr lvl="1"/>
            <a:r>
              <a:rPr lang="es-ES" dirty="0"/>
              <a:t>No define solamente una frontera específica </a:t>
            </a:r>
            <a:endParaRPr lang="en-US" dirty="0"/>
          </a:p>
          <a:p>
            <a:pPr lvl="1"/>
            <a:r>
              <a:rPr lang="es-ES" b="1" dirty="0">
                <a:solidFill>
                  <a:schemeClr val="accent6">
                    <a:lumMod val="75000"/>
                  </a:schemeClr>
                </a:solidFill>
              </a:rPr>
              <a:t>Pone atención </a:t>
            </a:r>
            <a:r>
              <a:rPr lang="es-ES" dirty="0">
                <a:solidFill>
                  <a:schemeClr val="accent6">
                    <a:lumMod val="75000"/>
                  </a:schemeClr>
                </a:solidFill>
              </a:rPr>
              <a:t>a </a:t>
            </a:r>
            <a:r>
              <a:rPr lang="es-ES" b="1" dirty="0">
                <a:solidFill>
                  <a:schemeClr val="accent6">
                    <a:lumMod val="75000"/>
                  </a:schemeClr>
                </a:solidFill>
              </a:rPr>
              <a:t>distintos tipos </a:t>
            </a:r>
            <a:r>
              <a:rPr lang="es-ES" dirty="0"/>
              <a:t>de movimientos por el espacio</a:t>
            </a:r>
          </a:p>
          <a:p>
            <a:pPr marL="523875" lvl="2" indent="-317500"/>
            <a:r>
              <a:rPr lang="es-ES" dirty="0"/>
              <a:t>El movimiento ocurre varias veces en la vida </a:t>
            </a:r>
          </a:p>
          <a:p>
            <a:pPr marL="523875" lvl="2" indent="-317500"/>
            <a:r>
              <a:rPr lang="es-ES" dirty="0"/>
              <a:t>Movimientos hacia a diferentes lugares</a:t>
            </a:r>
          </a:p>
          <a:p>
            <a:pPr marL="523875" lvl="2" indent="-317500"/>
            <a:r>
              <a:rPr lang="es-ES" dirty="0"/>
              <a:t>Con diferente duración (semanas, meses, años)</a:t>
            </a:r>
          </a:p>
          <a:p>
            <a:pPr marL="523875" lvl="2" indent="-317500"/>
            <a:r>
              <a:rPr lang="es-ES" dirty="0"/>
              <a:t>Movimientos circulares (ir y volver una y otra vez entre dos lugares) </a:t>
            </a:r>
          </a:p>
          <a:p>
            <a:pPr lvl="3"/>
            <a:endParaRPr lang="en-US" dirty="0"/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4E6D31F-2AF9-5C49-907B-1B3811D6BB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8268033" y="206575"/>
            <a:ext cx="718279" cy="73367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74CB53B-AB72-F54B-885B-5222120165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3779412">
            <a:off x="2966975" y="312300"/>
            <a:ext cx="708241" cy="723418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76F5B6B-C9E6-D449-A684-E96CDD2295E5}"/>
              </a:ext>
            </a:extLst>
          </p:cNvPr>
          <p:cNvSpPr txBox="1">
            <a:spLocks/>
          </p:cNvSpPr>
          <p:nvPr/>
        </p:nvSpPr>
        <p:spPr>
          <a:xfrm>
            <a:off x="2825122" y="4657468"/>
            <a:ext cx="6170151" cy="205545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lvl="3" indent="0">
              <a:buFont typeface="Arial" panose="020B0604020202020204" pitchFamily="34" charset="0"/>
              <a:buNone/>
            </a:pPr>
            <a:r>
              <a:rPr lang="en-US" sz="2200" dirty="0">
                <a:solidFill>
                  <a:schemeClr val="tx1"/>
                </a:solidFill>
              </a:rPr>
              <a:t>¿Por </a:t>
            </a:r>
            <a:r>
              <a:rPr lang="en-US" sz="2200" dirty="0" err="1">
                <a:solidFill>
                  <a:schemeClr val="tx1"/>
                </a:solidFill>
              </a:rPr>
              <a:t>qué</a:t>
            </a:r>
            <a:r>
              <a:rPr lang="en-US" sz="2200" dirty="0">
                <a:solidFill>
                  <a:schemeClr val="tx1"/>
                </a:solidFill>
              </a:rPr>
              <a:t> las personas </a:t>
            </a:r>
            <a:r>
              <a:rPr lang="en-US" sz="2200" dirty="0" err="1">
                <a:solidFill>
                  <a:schemeClr val="tx1"/>
                </a:solidFill>
              </a:rPr>
              <a:t>migran</a:t>
            </a:r>
            <a:r>
              <a:rPr lang="en-US" sz="2200" dirty="0">
                <a:solidFill>
                  <a:schemeClr val="tx1"/>
                </a:solidFill>
              </a:rPr>
              <a:t> / se </a:t>
            </a:r>
            <a:r>
              <a:rPr lang="en-US" sz="2200" dirty="0" err="1">
                <a:solidFill>
                  <a:schemeClr val="tx1"/>
                </a:solidFill>
              </a:rPr>
              <a:t>mueven</a:t>
            </a:r>
            <a:r>
              <a:rPr lang="en-US" sz="2200" dirty="0">
                <a:solidFill>
                  <a:schemeClr val="tx1"/>
                </a:solidFill>
              </a:rPr>
              <a:t>? </a:t>
            </a:r>
          </a:p>
          <a:p>
            <a:r>
              <a:rPr lang="en-US" dirty="0">
                <a:solidFill>
                  <a:schemeClr val="tx1"/>
                </a:solidFill>
              </a:rPr>
              <a:t>Ha </a:t>
            </a:r>
            <a:r>
              <a:rPr lang="en-US" dirty="0" err="1">
                <a:solidFill>
                  <a:schemeClr val="tx1"/>
                </a:solidFill>
              </a:rPr>
              <a:t>sucedido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durante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toda</a:t>
            </a:r>
            <a:r>
              <a:rPr lang="en-US" dirty="0">
                <a:solidFill>
                  <a:schemeClr val="tx1"/>
                </a:solidFill>
              </a:rPr>
              <a:t> la </a:t>
            </a:r>
            <a:r>
              <a:rPr lang="en-US" dirty="0" err="1">
                <a:solidFill>
                  <a:schemeClr val="tx1"/>
                </a:solidFill>
              </a:rPr>
              <a:t>historia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en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todo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lugar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r>
              <a:rPr lang="en-US" dirty="0" err="1">
                <a:solidFill>
                  <a:schemeClr val="tx1"/>
                </a:solidFill>
              </a:rPr>
              <a:t>Porque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buscan</a:t>
            </a:r>
            <a:r>
              <a:rPr lang="en-US" dirty="0">
                <a:solidFill>
                  <a:schemeClr val="tx1"/>
                </a:solidFill>
              </a:rPr>
              <a:t> algo que </a:t>
            </a:r>
            <a:r>
              <a:rPr lang="en-US" dirty="0" err="1">
                <a:solidFill>
                  <a:schemeClr val="tx1"/>
                </a:solidFill>
              </a:rPr>
              <a:t>está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en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otros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lugares</a:t>
            </a:r>
            <a:r>
              <a:rPr lang="en-US" dirty="0">
                <a:solidFill>
                  <a:schemeClr val="tx1"/>
                </a:solidFill>
              </a:rPr>
              <a:t> (</a:t>
            </a:r>
            <a:r>
              <a:rPr lang="en-US" dirty="0" err="1">
                <a:solidFill>
                  <a:schemeClr val="tx1"/>
                </a:solidFill>
              </a:rPr>
              <a:t>trabajo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educación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reunirse</a:t>
            </a:r>
            <a:r>
              <a:rPr lang="en-US" dirty="0">
                <a:solidFill>
                  <a:schemeClr val="tx1"/>
                </a:solidFill>
              </a:rPr>
              <a:t> con </a:t>
            </a:r>
            <a:r>
              <a:rPr lang="en-US" dirty="0" err="1">
                <a:solidFill>
                  <a:schemeClr val="tx1"/>
                </a:solidFill>
              </a:rPr>
              <a:t>familia</a:t>
            </a:r>
            <a:r>
              <a:rPr lang="en-US" dirty="0">
                <a:solidFill>
                  <a:schemeClr val="tx1"/>
                </a:solidFill>
              </a:rPr>
              <a:t>…)</a:t>
            </a:r>
          </a:p>
          <a:p>
            <a:r>
              <a:rPr lang="en-US" dirty="0">
                <a:solidFill>
                  <a:schemeClr val="tx1"/>
                </a:solidFill>
              </a:rPr>
              <a:t>Por </a:t>
            </a:r>
            <a:r>
              <a:rPr lang="en-US" dirty="0" err="1">
                <a:solidFill>
                  <a:schemeClr val="tx1"/>
                </a:solidFill>
              </a:rPr>
              <a:t>dejar</a:t>
            </a:r>
            <a:r>
              <a:rPr lang="en-US" dirty="0">
                <a:solidFill>
                  <a:schemeClr val="tx1"/>
                </a:solidFill>
              </a:rPr>
              <a:t> algo </a:t>
            </a:r>
            <a:r>
              <a:rPr lang="en-US" dirty="0" err="1">
                <a:solidFill>
                  <a:schemeClr val="tx1"/>
                </a:solidFill>
              </a:rPr>
              <a:t>atrás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r>
              <a:rPr lang="en-US" dirty="0" err="1">
                <a:solidFill>
                  <a:schemeClr val="tx1"/>
                </a:solidFill>
              </a:rPr>
              <a:t>Porque</a:t>
            </a:r>
            <a:r>
              <a:rPr lang="en-US" dirty="0">
                <a:solidFill>
                  <a:schemeClr val="tx1"/>
                </a:solidFill>
              </a:rPr>
              <a:t> algo les </a:t>
            </a:r>
            <a:r>
              <a:rPr lang="en-US" dirty="0" err="1">
                <a:solidFill>
                  <a:schemeClr val="tx1"/>
                </a:solidFill>
              </a:rPr>
              <a:t>obliga</a:t>
            </a:r>
            <a:r>
              <a:rPr lang="en-US" dirty="0">
                <a:solidFill>
                  <a:schemeClr val="tx1"/>
                </a:solidFill>
              </a:rPr>
              <a:t> a </a:t>
            </a:r>
            <a:r>
              <a:rPr lang="en-US" dirty="0" err="1">
                <a:solidFill>
                  <a:schemeClr val="tx1"/>
                </a:solidFill>
              </a:rPr>
              <a:t>hacerlo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865057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8ACB6C-0050-7C4C-8DAC-B56945A43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2556"/>
            <a:ext cx="12192000" cy="656465"/>
          </a:xfrm>
        </p:spPr>
        <p:txBody>
          <a:bodyPr>
            <a:normAutofit fontScale="90000"/>
          </a:bodyPr>
          <a:lstStyle/>
          <a:p>
            <a:r>
              <a:rPr lang="en-US" sz="2000" b="1" cap="none" dirty="0"/>
              <a:t>La </a:t>
            </a:r>
            <a:r>
              <a:rPr lang="en-US" sz="2000" b="1" cap="none" dirty="0" err="1"/>
              <a:t>migración</a:t>
            </a:r>
            <a:r>
              <a:rPr lang="en-US" sz="2000" b="1" cap="none" dirty="0"/>
              <a:t> ”interna” </a:t>
            </a:r>
            <a:r>
              <a:rPr lang="en-US" sz="2000" b="1" cap="none" dirty="0" err="1"/>
              <a:t>en</a:t>
            </a:r>
            <a:r>
              <a:rPr lang="en-US" sz="2000" b="1" cap="none" dirty="0"/>
              <a:t> la </a:t>
            </a:r>
            <a:r>
              <a:rPr lang="en-US" sz="2000" b="1" cap="none" dirty="0" err="1"/>
              <a:t>historia</a:t>
            </a:r>
            <a:r>
              <a:rPr lang="en-US" sz="2000" b="1" cap="none" dirty="0"/>
              <a:t> de América </a:t>
            </a:r>
            <a:r>
              <a:rPr lang="en-US" sz="2000" b="1" cap="none" dirty="0" err="1"/>
              <a:t>latina</a:t>
            </a:r>
            <a:r>
              <a:rPr lang="en-US" sz="2000" b="1" cap="none" dirty="0"/>
              <a:t> y Ecuador: </a:t>
            </a:r>
            <a:r>
              <a:rPr lang="en-US" sz="2000" b="1" cap="none" dirty="0" err="1"/>
              <a:t>Período</a:t>
            </a:r>
            <a:r>
              <a:rPr lang="en-US" sz="2000" b="1" cap="none" dirty="0"/>
              <a:t> colonial (1) </a:t>
            </a:r>
            <a:br>
              <a:rPr lang="en-US" sz="2000" b="1" cap="none" dirty="0"/>
            </a:br>
            <a:r>
              <a:rPr lang="en-US" sz="2000" b="1" cap="none" dirty="0"/>
              <a:t>1500s – 1800s</a:t>
            </a:r>
            <a:endParaRPr lang="en-US" sz="2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579087-495B-E24E-95C7-83E165D0E3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33854" y="2397169"/>
            <a:ext cx="8289587" cy="4360347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/>
              <a:t>Movilidad</a:t>
            </a:r>
            <a:r>
              <a:rPr lang="en-US" dirty="0"/>
              <a:t> de los </a:t>
            </a:r>
            <a:r>
              <a:rPr lang="en-US" dirty="0" err="1"/>
              <a:t>subalternos</a:t>
            </a:r>
            <a:r>
              <a:rPr lang="en-US" dirty="0"/>
              <a:t> vista </a:t>
            </a:r>
            <a:r>
              <a:rPr lang="en-US" dirty="0" err="1"/>
              <a:t>como</a:t>
            </a:r>
            <a:r>
              <a:rPr lang="en-US" dirty="0"/>
              <a:t> </a:t>
            </a:r>
            <a:r>
              <a:rPr lang="en-US" dirty="0" err="1"/>
              <a:t>negativa</a:t>
            </a:r>
            <a:r>
              <a:rPr lang="en-US" dirty="0"/>
              <a:t> y </a:t>
            </a:r>
            <a:r>
              <a:rPr lang="en-US" dirty="0" err="1"/>
              <a:t>problemática</a:t>
            </a:r>
            <a:r>
              <a:rPr lang="en-US" dirty="0"/>
              <a:t> </a:t>
            </a:r>
          </a:p>
          <a:p>
            <a:pPr marL="228600" lvl="1" indent="0">
              <a:buNone/>
            </a:pPr>
            <a:r>
              <a:rPr lang="en-US" dirty="0" err="1"/>
              <a:t>Representación</a:t>
            </a:r>
            <a:r>
              <a:rPr lang="en-US" dirty="0"/>
              <a:t> de los </a:t>
            </a:r>
            <a:r>
              <a:rPr lang="en-US" dirty="0" err="1"/>
              <a:t>indígenas</a:t>
            </a:r>
            <a:r>
              <a:rPr lang="en-US" dirty="0"/>
              <a:t> </a:t>
            </a:r>
            <a:r>
              <a:rPr lang="en-US" dirty="0" err="1"/>
              <a:t>como</a:t>
            </a:r>
            <a:r>
              <a:rPr lang="en-US" dirty="0"/>
              <a:t> </a:t>
            </a:r>
            <a:r>
              <a:rPr lang="es-ES" dirty="0"/>
              <a:t>opuestos a la civilización, “anti-modernos” y “anti-urbanos” </a:t>
            </a:r>
            <a:endParaRPr lang="en-US" dirty="0"/>
          </a:p>
          <a:p>
            <a:pPr marL="457200" lvl="2" indent="0">
              <a:buNone/>
            </a:pPr>
            <a:r>
              <a:rPr lang="es-ES" dirty="0"/>
              <a:t>Consecuencias: exclusión de los centros urbanos “decentes” y exclusión de la participación política</a:t>
            </a:r>
            <a:endParaRPr lang="en-US" dirty="0"/>
          </a:p>
          <a:p>
            <a:pPr marL="457200" lvl="2" indent="0">
              <a:buNone/>
            </a:pPr>
            <a:r>
              <a:rPr lang="es-ES" dirty="0"/>
              <a:t>Presencia solo “tolerada” como trabajadores </a:t>
            </a:r>
            <a:endParaRPr lang="en-US" dirty="0"/>
          </a:p>
          <a:p>
            <a:pPr marL="228600" lvl="1" indent="0">
              <a:buNone/>
            </a:pPr>
            <a:r>
              <a:rPr lang="es-ES" dirty="0"/>
              <a:t>Las ideas sobre los indígenas como “pertenecientes” al campo y como fuera de lugar, siguió presente a lo largo del tiempo </a:t>
            </a:r>
            <a:endParaRPr lang="en-US" dirty="0"/>
          </a:p>
          <a:p>
            <a:pPr marL="457200" lvl="2" indent="0">
              <a:buNone/>
            </a:pPr>
            <a:r>
              <a:rPr lang="es-ES" dirty="0"/>
              <a:t>En las migraciones internas durante el siglo XX </a:t>
            </a:r>
            <a:endParaRPr lang="en-US" dirty="0"/>
          </a:p>
          <a:p>
            <a:pPr marL="457200" lvl="2" indent="0">
              <a:buNone/>
            </a:pPr>
            <a:r>
              <a:rPr lang="es-ES" dirty="0"/>
              <a:t>En la migración internacional desde mediados del siglo XX hasta el XXI  </a:t>
            </a:r>
            <a:endParaRPr lang="en-US" dirty="0"/>
          </a:p>
          <a:p>
            <a:pPr marL="228600" lvl="1" indent="0">
              <a:buNone/>
            </a:pPr>
            <a:r>
              <a:rPr lang="es-ES" b="1" dirty="0">
                <a:solidFill>
                  <a:schemeClr val="tx2">
                    <a:lumMod val="75000"/>
                  </a:schemeClr>
                </a:solidFill>
              </a:rPr>
              <a:t>Exclusión de la movilidad como antigua forma de poder 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  <a:p>
            <a:pPr marL="457200" lvl="2" indent="0">
              <a:buNone/>
            </a:pPr>
            <a:r>
              <a:rPr lang="es-ES" dirty="0"/>
              <a:t>Imagen de los que pueden viajar (cosmopolitas) vs los que deben quedarse en “su” lugar (*especialmente mujeres) </a:t>
            </a:r>
            <a:endParaRPr lang="en-US" dirty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EF4EC3-DA27-1040-9ABB-A77D5BC0DC58}"/>
              </a:ext>
            </a:extLst>
          </p:cNvPr>
          <p:cNvSpPr txBox="1"/>
          <p:nvPr/>
        </p:nvSpPr>
        <p:spPr>
          <a:xfrm>
            <a:off x="1570076" y="1080329"/>
            <a:ext cx="8787870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/>
              <a:t>Control de la </a:t>
            </a:r>
            <a:r>
              <a:rPr lang="en-US" dirty="0" err="1"/>
              <a:t>movilidad</a:t>
            </a:r>
            <a:r>
              <a:rPr lang="en-US" dirty="0"/>
              <a:t>: </a:t>
            </a:r>
          </a:p>
          <a:p>
            <a:pPr marL="2114550" lvl="4" indent="-285750" algn="ctr">
              <a:buFont typeface="Arial" panose="020B0604020202020204" pitchFamily="34" charset="0"/>
              <a:buChar char="•"/>
            </a:pPr>
            <a:r>
              <a:rPr lang="en-US" dirty="0" err="1"/>
              <a:t>Impedimentos</a:t>
            </a:r>
            <a:r>
              <a:rPr lang="en-US" dirty="0"/>
              <a:t> a la </a:t>
            </a:r>
            <a:r>
              <a:rPr lang="en-US" dirty="0" err="1"/>
              <a:t>movilidad</a:t>
            </a:r>
            <a:endParaRPr lang="en-US" dirty="0"/>
          </a:p>
          <a:p>
            <a:pPr marL="1200150" lvl="2" indent="-285750" algn="ctr">
              <a:buFont typeface="Arial" panose="020B0604020202020204" pitchFamily="34" charset="0"/>
              <a:buChar char="•"/>
            </a:pPr>
            <a:r>
              <a:rPr lang="en-US" dirty="0" err="1"/>
              <a:t>Movilidad</a:t>
            </a:r>
            <a:r>
              <a:rPr lang="en-US" dirty="0"/>
              <a:t> </a:t>
            </a:r>
            <a:r>
              <a:rPr lang="en-US" dirty="0" err="1"/>
              <a:t>forzada</a:t>
            </a:r>
            <a:r>
              <a:rPr lang="en-US" dirty="0"/>
              <a:t>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/>
              <a:t>El </a:t>
            </a:r>
            <a:r>
              <a:rPr lang="en-US" dirty="0" err="1"/>
              <a:t>papel</a:t>
            </a:r>
            <a:r>
              <a:rPr lang="en-US" dirty="0"/>
              <a:t> de la ciudad y el campo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935826-B008-2D48-87E3-CB9067521336}"/>
              </a:ext>
            </a:extLst>
          </p:cNvPr>
          <p:cNvSpPr txBox="1"/>
          <p:nvPr/>
        </p:nvSpPr>
        <p:spPr>
          <a:xfrm>
            <a:off x="9096704" y="3228522"/>
            <a:ext cx="2861442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/>
              <a:t>En</a:t>
            </a:r>
            <a:r>
              <a:rPr lang="en-US" dirty="0"/>
              <a:t> la América Colonial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Organización</a:t>
            </a:r>
            <a:r>
              <a:rPr lang="en-US" dirty="0"/>
              <a:t> </a:t>
            </a:r>
            <a:r>
              <a:rPr lang="en-US" dirty="0" err="1"/>
              <a:t>orientada</a:t>
            </a:r>
            <a:r>
              <a:rPr lang="en-US" dirty="0"/>
              <a:t> </a:t>
            </a:r>
            <a:r>
              <a:rPr lang="en-US" dirty="0" err="1"/>
              <a:t>hacia</a:t>
            </a:r>
            <a:r>
              <a:rPr lang="en-US" dirty="0"/>
              <a:t> lo </a:t>
            </a:r>
            <a:r>
              <a:rPr lang="en-US" dirty="0" err="1"/>
              <a:t>urbano</a:t>
            </a:r>
            <a:r>
              <a:rPr lang="en-US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Lo </a:t>
            </a:r>
            <a:r>
              <a:rPr lang="en-US" dirty="0" err="1"/>
              <a:t>urbano</a:t>
            </a:r>
            <a:r>
              <a:rPr lang="en-US" dirty="0"/>
              <a:t> </a:t>
            </a:r>
            <a:r>
              <a:rPr lang="en-US" dirty="0" err="1"/>
              <a:t>como</a:t>
            </a:r>
            <a:r>
              <a:rPr lang="en-US" dirty="0"/>
              <a:t>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”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centro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” </a:t>
            </a:r>
            <a:r>
              <a:rPr lang="en-US" dirty="0" err="1"/>
              <a:t>político</a:t>
            </a:r>
            <a:r>
              <a:rPr lang="en-US" dirty="0"/>
              <a:t>, </a:t>
            </a:r>
            <a:r>
              <a:rPr lang="en-US" dirty="0" err="1"/>
              <a:t>económico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Producción</a:t>
            </a:r>
            <a:r>
              <a:rPr lang="en-US" dirty="0"/>
              <a:t>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 err="1">
                <a:sym typeface="Wingdings" pitchFamily="2" charset="2"/>
              </a:rPr>
              <a:t>en</a:t>
            </a:r>
            <a:r>
              <a:rPr lang="en-US" dirty="0">
                <a:sym typeface="Wingdings" pitchFamily="2" charset="2"/>
              </a:rPr>
              <a:t> el campo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6337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8ACB6C-0050-7C4C-8DAC-B56945A43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2556"/>
            <a:ext cx="12192000" cy="656465"/>
          </a:xfrm>
        </p:spPr>
        <p:txBody>
          <a:bodyPr>
            <a:normAutofit fontScale="90000"/>
          </a:bodyPr>
          <a:lstStyle/>
          <a:p>
            <a:r>
              <a:rPr lang="en-US" sz="2000" b="1" cap="none" dirty="0"/>
              <a:t>La </a:t>
            </a:r>
            <a:r>
              <a:rPr lang="en-US" sz="2000" b="1" cap="none" dirty="0" err="1"/>
              <a:t>migración</a:t>
            </a:r>
            <a:r>
              <a:rPr lang="en-US" sz="2000" b="1" cap="none" dirty="0"/>
              <a:t> ”interna” </a:t>
            </a:r>
            <a:r>
              <a:rPr lang="en-US" sz="2000" b="1" cap="none" dirty="0" err="1"/>
              <a:t>en</a:t>
            </a:r>
            <a:r>
              <a:rPr lang="en-US" sz="2000" b="1" cap="none" dirty="0"/>
              <a:t> la </a:t>
            </a:r>
            <a:r>
              <a:rPr lang="en-US" sz="2000" b="1" cap="none" dirty="0" err="1"/>
              <a:t>historia</a:t>
            </a:r>
            <a:r>
              <a:rPr lang="en-US" sz="2000" b="1" cap="none" dirty="0"/>
              <a:t> de América </a:t>
            </a:r>
            <a:r>
              <a:rPr lang="en-US" sz="2000" b="1" cap="none" dirty="0" err="1"/>
              <a:t>latina</a:t>
            </a:r>
            <a:r>
              <a:rPr lang="en-US" sz="2000" b="1" cap="none" dirty="0"/>
              <a:t> y Ecuador: </a:t>
            </a:r>
            <a:r>
              <a:rPr lang="en-US" sz="2000" b="1" cap="none" dirty="0" err="1"/>
              <a:t>Período</a:t>
            </a:r>
            <a:r>
              <a:rPr lang="en-US" sz="2000" b="1" cap="none" dirty="0"/>
              <a:t> colonial (2)</a:t>
            </a:r>
            <a:endParaRPr lang="en-US" sz="2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579087-495B-E24E-95C7-83E165D0E3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1131" y="1686910"/>
            <a:ext cx="10909738" cy="3704897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lvl="0"/>
            <a:r>
              <a:rPr lang="es-ES" sz="2400" dirty="0"/>
              <a:t>Formas coloniales de </a:t>
            </a:r>
            <a:r>
              <a:rPr lang="es-ES" sz="2400" b="1" dirty="0">
                <a:solidFill>
                  <a:schemeClr val="tx2">
                    <a:lumMod val="90000"/>
                  </a:schemeClr>
                </a:solidFill>
              </a:rPr>
              <a:t>desplazamiento forzado </a:t>
            </a:r>
            <a:r>
              <a:rPr lang="es-ES" sz="2400" dirty="0"/>
              <a:t>de la población </a:t>
            </a:r>
            <a:endParaRPr lang="en-US" sz="2400" dirty="0"/>
          </a:p>
          <a:p>
            <a:pPr lvl="1"/>
            <a:r>
              <a:rPr lang="es-ES" sz="2400" dirty="0"/>
              <a:t>Trata de </a:t>
            </a:r>
            <a:r>
              <a:rPr lang="es-ES" sz="2400" b="1" dirty="0">
                <a:solidFill>
                  <a:schemeClr val="tx2">
                    <a:lumMod val="90000"/>
                  </a:schemeClr>
                </a:solidFill>
              </a:rPr>
              <a:t>esclavos</a:t>
            </a:r>
            <a:r>
              <a:rPr lang="es-ES" sz="2400" dirty="0"/>
              <a:t> </a:t>
            </a:r>
            <a:endParaRPr lang="en-US" sz="2400" dirty="0"/>
          </a:p>
          <a:p>
            <a:pPr lvl="1"/>
            <a:r>
              <a:rPr lang="es-ES" sz="2400" b="1" dirty="0">
                <a:solidFill>
                  <a:schemeClr val="tx2">
                    <a:lumMod val="90000"/>
                  </a:schemeClr>
                </a:solidFill>
              </a:rPr>
              <a:t>Mita</a:t>
            </a:r>
            <a:r>
              <a:rPr lang="es-ES" sz="2400" dirty="0"/>
              <a:t>: forma de trabajo que se impuso en la región andina </a:t>
            </a:r>
            <a:r>
              <a:rPr lang="es-ES" sz="2400" dirty="0">
                <a:sym typeface="Wingdings" pitchFamily="2" charset="2"/>
              </a:rPr>
              <a:t></a:t>
            </a:r>
            <a:r>
              <a:rPr lang="es-ES" sz="2400" dirty="0"/>
              <a:t> un número de hombres indígenas de diferentes comunidades se seleccionaban para el trabajo agrícola, minero, en otros lugares  </a:t>
            </a:r>
            <a:endParaRPr lang="en-US" sz="2400" dirty="0"/>
          </a:p>
          <a:p>
            <a:pPr lvl="1"/>
            <a:r>
              <a:rPr lang="es-ES" sz="2400" b="1" dirty="0">
                <a:solidFill>
                  <a:schemeClr val="tx2">
                    <a:lumMod val="90000"/>
                  </a:schemeClr>
                </a:solidFill>
              </a:rPr>
              <a:t>Repartimientos</a:t>
            </a:r>
            <a:r>
              <a:rPr lang="es-ES" sz="2400" dirty="0"/>
              <a:t> </a:t>
            </a:r>
            <a:endParaRPr lang="en-US" sz="2400" dirty="0"/>
          </a:p>
          <a:p>
            <a:pPr lvl="1"/>
            <a:r>
              <a:rPr lang="es-ES" sz="2400" b="1" dirty="0">
                <a:solidFill>
                  <a:schemeClr val="tx2">
                    <a:lumMod val="90000"/>
                  </a:schemeClr>
                </a:solidFill>
              </a:rPr>
              <a:t>Reducciones: </a:t>
            </a:r>
            <a:r>
              <a:rPr lang="es-ES" sz="2400" dirty="0"/>
              <a:t>asentamiento o reasentamiento, muchas veces “forzado” de población en villas o pueblos construidos por los españoles 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2167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6B1C2-93B9-9548-8BB4-6F2EC474A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0"/>
            <a:ext cx="7729728" cy="851338"/>
          </a:xfrm>
        </p:spPr>
        <p:txBody>
          <a:bodyPr>
            <a:normAutofit/>
          </a:bodyPr>
          <a:lstStyle/>
          <a:p>
            <a:r>
              <a:rPr lang="en-US" cap="none" dirty="0" err="1"/>
              <a:t>Trata</a:t>
            </a:r>
            <a:r>
              <a:rPr lang="en-US" cap="none" dirty="0"/>
              <a:t> de </a:t>
            </a:r>
            <a:r>
              <a:rPr lang="en-US" cap="none" dirty="0" err="1"/>
              <a:t>esclavos</a:t>
            </a:r>
            <a:r>
              <a:rPr lang="en-US" cap="none" dirty="0"/>
              <a:t>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F04BB8B-2149-D84F-9377-BE119299A1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13491" y="996647"/>
            <a:ext cx="8863848" cy="5741357"/>
          </a:xfrm>
        </p:spPr>
      </p:pic>
    </p:spTree>
    <p:extLst>
      <p:ext uri="{BB962C8B-B14F-4D97-AF65-F5344CB8AC3E}">
        <p14:creationId xmlns:p14="http://schemas.microsoft.com/office/powerpoint/2010/main" val="19065625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6B1C2-93B9-9548-8BB4-6F2EC474A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0"/>
            <a:ext cx="7729728" cy="851338"/>
          </a:xfrm>
        </p:spPr>
        <p:txBody>
          <a:bodyPr>
            <a:normAutofit/>
          </a:bodyPr>
          <a:lstStyle/>
          <a:p>
            <a:r>
              <a:rPr lang="en-US" cap="none" dirty="0"/>
              <a:t>La </a:t>
            </a:r>
            <a:r>
              <a:rPr lang="en-US" cap="none" dirty="0" err="1"/>
              <a:t>mita</a:t>
            </a:r>
            <a:endParaRPr lang="en-US" cap="none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2ECCF52-7D3D-E945-A7E6-ED948A921B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773141" y="2903844"/>
            <a:ext cx="1979670" cy="2630134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115E02A-166B-D543-BA50-477768C85A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869548"/>
            <a:ext cx="5720570" cy="59884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D9C8DE4-970F-2D41-A9AB-E6EF311DB2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717" y="827768"/>
            <a:ext cx="4538883" cy="6030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4331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82681B-5393-1349-AC19-142657625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386" y="207947"/>
            <a:ext cx="11256580" cy="910026"/>
          </a:xfrm>
        </p:spPr>
        <p:txBody>
          <a:bodyPr>
            <a:normAutofit fontScale="90000"/>
          </a:bodyPr>
          <a:lstStyle/>
          <a:p>
            <a:r>
              <a:rPr lang="en-US" b="1" cap="none" dirty="0"/>
              <a:t>La </a:t>
            </a:r>
            <a:r>
              <a:rPr lang="en-US" b="1" cap="none" dirty="0" err="1"/>
              <a:t>migración</a:t>
            </a:r>
            <a:r>
              <a:rPr lang="en-US" b="1" cap="none" dirty="0"/>
              <a:t> interna </a:t>
            </a:r>
            <a:r>
              <a:rPr lang="en-US" b="1" cap="none" dirty="0" err="1"/>
              <a:t>en</a:t>
            </a:r>
            <a:r>
              <a:rPr lang="en-US" b="1" cap="none" dirty="0"/>
              <a:t> la </a:t>
            </a:r>
            <a:r>
              <a:rPr lang="en-US" b="1" cap="none" dirty="0" err="1"/>
              <a:t>historia</a:t>
            </a:r>
            <a:r>
              <a:rPr lang="en-US" b="1" cap="none" dirty="0"/>
              <a:t> de América </a:t>
            </a:r>
            <a:r>
              <a:rPr lang="en-US" b="1" cap="none" dirty="0" err="1"/>
              <a:t>latina</a:t>
            </a:r>
            <a:r>
              <a:rPr lang="en-US" b="1" cap="none" dirty="0"/>
              <a:t> y Ecuador: </a:t>
            </a:r>
            <a:r>
              <a:rPr lang="en-US" b="1" cap="none" dirty="0" err="1"/>
              <a:t>Período</a:t>
            </a:r>
            <a:r>
              <a:rPr lang="en-US" b="1" cap="none" dirty="0"/>
              <a:t> </a:t>
            </a:r>
            <a:r>
              <a:rPr lang="en-US" b="1" cap="none" dirty="0" err="1"/>
              <a:t>republicano</a:t>
            </a:r>
            <a:r>
              <a:rPr lang="en-US" b="1" cap="none" dirty="0"/>
              <a:t> (1800s y 1900s)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D339F3-AD49-AC41-85E6-8E272C6BD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2607" y="1326906"/>
            <a:ext cx="11256580" cy="512119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/>
              <a:t>Del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campo</a:t>
            </a:r>
            <a:r>
              <a:rPr lang="en-US" dirty="0"/>
              <a:t> al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campo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 err="1">
                <a:sym typeface="Wingdings" pitchFamily="2" charset="2"/>
              </a:rPr>
              <a:t>comunidades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hacia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grandes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plantaciones</a:t>
            </a:r>
            <a:r>
              <a:rPr lang="en-US" dirty="0">
                <a:sym typeface="Wingdings" pitchFamily="2" charset="2"/>
              </a:rPr>
              <a:t> para </a:t>
            </a:r>
            <a:r>
              <a:rPr lang="en-US" dirty="0" err="1">
                <a:sym typeface="Wingdings" pitchFamily="2" charset="2"/>
              </a:rPr>
              <a:t>exportación</a:t>
            </a:r>
            <a:r>
              <a:rPr lang="en-US" dirty="0">
                <a:sym typeface="Wingdings" pitchFamily="2" charset="2"/>
              </a:rPr>
              <a:t> </a:t>
            </a:r>
          </a:p>
          <a:p>
            <a:pPr lvl="1"/>
            <a:r>
              <a:rPr lang="en-US" dirty="0">
                <a:sym typeface="Wingdings" pitchFamily="2" charset="2"/>
              </a:rPr>
              <a:t>Temporal, circular, </a:t>
            </a:r>
            <a:r>
              <a:rPr lang="en-US" dirty="0" err="1">
                <a:sym typeface="Wingdings" pitchFamily="2" charset="2"/>
              </a:rPr>
              <a:t>estacional</a:t>
            </a:r>
            <a:r>
              <a:rPr lang="en-US" dirty="0">
                <a:sym typeface="Wingdings" pitchFamily="2" charset="2"/>
              </a:rPr>
              <a:t>, </a:t>
            </a:r>
            <a:r>
              <a:rPr lang="en-US" dirty="0" err="1">
                <a:sym typeface="Wingdings" pitchFamily="2" charset="2"/>
              </a:rPr>
              <a:t>definitiva</a:t>
            </a:r>
            <a:r>
              <a:rPr lang="en-US" dirty="0">
                <a:sym typeface="Wingdings" pitchFamily="2" charset="2"/>
              </a:rPr>
              <a:t> </a:t>
            </a:r>
          </a:p>
          <a:p>
            <a:r>
              <a:rPr lang="en-US" dirty="0"/>
              <a:t>Del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campo</a:t>
            </a:r>
            <a:r>
              <a:rPr lang="en-US" dirty="0"/>
              <a:t> a la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ciudad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 err="1">
                <a:sym typeface="Wingdings" pitchFamily="2" charset="2"/>
              </a:rPr>
              <a:t>diferentes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tipos</a:t>
            </a:r>
            <a:r>
              <a:rPr lang="en-US" dirty="0">
                <a:sym typeface="Wingdings" pitchFamily="2" charset="2"/>
              </a:rPr>
              <a:t> de </a:t>
            </a:r>
            <a:r>
              <a:rPr lang="en-US" dirty="0" err="1">
                <a:sym typeface="Wingdings" pitchFamily="2" charset="2"/>
              </a:rPr>
              <a:t>trabajo</a:t>
            </a:r>
            <a:endParaRPr lang="en-US" dirty="0">
              <a:sym typeface="Wingdings" pitchFamily="2" charset="2"/>
            </a:endParaRPr>
          </a:p>
          <a:p>
            <a:pPr lvl="1"/>
            <a:r>
              <a:rPr lang="en-US" b="1" dirty="0">
                <a:solidFill>
                  <a:schemeClr val="tx2">
                    <a:lumMod val="25000"/>
                  </a:schemeClr>
                </a:solidFill>
                <a:sym typeface="Wingdings" pitchFamily="2" charset="2"/>
              </a:rPr>
              <a:t>Hombres</a:t>
            </a:r>
            <a:r>
              <a:rPr lang="en-US" dirty="0">
                <a:sym typeface="Wingdings" pitchFamily="2" charset="2"/>
              </a:rPr>
              <a:t>: </a:t>
            </a:r>
            <a:r>
              <a:rPr lang="en-US" dirty="0" err="1">
                <a:sym typeface="Wingdings" pitchFamily="2" charset="2"/>
              </a:rPr>
              <a:t>construcción</a:t>
            </a:r>
            <a:r>
              <a:rPr lang="en-US" dirty="0">
                <a:sym typeface="Wingdings" pitchFamily="2" charset="2"/>
              </a:rPr>
              <a:t>, </a:t>
            </a:r>
            <a:r>
              <a:rPr lang="en-US" dirty="0" err="1">
                <a:sym typeface="Wingdings" pitchFamily="2" charset="2"/>
              </a:rPr>
              <a:t>comercio</a:t>
            </a:r>
            <a:r>
              <a:rPr lang="en-US" dirty="0">
                <a:sym typeface="Wingdings" pitchFamily="2" charset="2"/>
              </a:rPr>
              <a:t>, </a:t>
            </a:r>
            <a:r>
              <a:rPr lang="en-US" dirty="0" err="1">
                <a:sym typeface="Wingdings" pitchFamily="2" charset="2"/>
              </a:rPr>
              <a:t>industria</a:t>
            </a:r>
            <a:r>
              <a:rPr lang="en-US" dirty="0">
                <a:sym typeface="Wingdings" pitchFamily="2" charset="2"/>
              </a:rPr>
              <a:t> (</a:t>
            </a:r>
            <a:r>
              <a:rPr lang="en-US" dirty="0" err="1">
                <a:sym typeface="Wingdings" pitchFamily="2" charset="2"/>
              </a:rPr>
              <a:t>fábricas</a:t>
            </a:r>
            <a:r>
              <a:rPr lang="en-US" dirty="0">
                <a:sym typeface="Wingdings" pitchFamily="2" charset="2"/>
              </a:rPr>
              <a:t>) </a:t>
            </a:r>
            <a:r>
              <a:rPr lang="en-US" dirty="0" err="1">
                <a:sym typeface="Wingdings" pitchFamily="2" charset="2"/>
              </a:rPr>
              <a:t>limpieza</a:t>
            </a:r>
            <a:r>
              <a:rPr lang="en-US" dirty="0">
                <a:sym typeface="Wingdings" pitchFamily="2" charset="2"/>
              </a:rPr>
              <a:t> de </a:t>
            </a:r>
            <a:r>
              <a:rPr lang="en-US" dirty="0" err="1">
                <a:sym typeface="Wingdings" pitchFamily="2" charset="2"/>
              </a:rPr>
              <a:t>calles</a:t>
            </a:r>
            <a:r>
              <a:rPr lang="en-US" dirty="0">
                <a:sym typeface="Wingdings" pitchFamily="2" charset="2"/>
              </a:rPr>
              <a:t>, plazas (</a:t>
            </a:r>
            <a:r>
              <a:rPr lang="en-US" dirty="0" err="1">
                <a:sym typeface="Wingdings" pitchFamily="2" charset="2"/>
              </a:rPr>
              <a:t>espacio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público</a:t>
            </a:r>
            <a:r>
              <a:rPr lang="en-US" dirty="0">
                <a:sym typeface="Wingdings" pitchFamily="2" charset="2"/>
              </a:rPr>
              <a:t>) </a:t>
            </a:r>
          </a:p>
          <a:p>
            <a:pPr lvl="1"/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sym typeface="Wingdings" pitchFamily="2" charset="2"/>
              </a:rPr>
              <a:t>Mujeres</a:t>
            </a:r>
            <a:r>
              <a:rPr lang="en-US" dirty="0">
                <a:sym typeface="Wingdings" pitchFamily="2" charset="2"/>
              </a:rPr>
              <a:t>: </a:t>
            </a:r>
            <a:r>
              <a:rPr lang="en-US" dirty="0" err="1">
                <a:sym typeface="Wingdings" pitchFamily="2" charset="2"/>
              </a:rPr>
              <a:t>comercio</a:t>
            </a:r>
            <a:r>
              <a:rPr lang="en-US" dirty="0">
                <a:sym typeface="Wingdings" pitchFamily="2" charset="2"/>
              </a:rPr>
              <a:t>,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  <a:sym typeface="Wingdings" pitchFamily="2" charset="2"/>
              </a:rPr>
              <a:t>trabajo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sym typeface="Wingdings" pitchFamily="2" charset="2"/>
              </a:rPr>
              <a:t>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  <a:sym typeface="Wingdings" pitchFamily="2" charset="2"/>
              </a:rPr>
              <a:t>doméstico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sym typeface="Wingdings" pitchFamily="2" charset="2"/>
              </a:rPr>
              <a:t> </a:t>
            </a:r>
            <a:r>
              <a:rPr lang="en-US" dirty="0">
                <a:sym typeface="Wingdings" pitchFamily="2" charset="2"/>
              </a:rPr>
              <a:t>(</a:t>
            </a:r>
            <a:r>
              <a:rPr lang="en-US" dirty="0" err="1">
                <a:sym typeface="Wingdings" pitchFamily="2" charset="2"/>
              </a:rPr>
              <a:t>empleadas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en</a:t>
            </a:r>
            <a:r>
              <a:rPr lang="en-US" dirty="0">
                <a:sym typeface="Wingdings" pitchFamily="2" charset="2"/>
              </a:rPr>
              <a:t> casas) </a:t>
            </a:r>
          </a:p>
          <a:p>
            <a:pPr lvl="2"/>
            <a:r>
              <a:rPr lang="en-US" dirty="0">
                <a:sym typeface="Wingdings" pitchFamily="2" charset="2"/>
              </a:rPr>
              <a:t>*</a:t>
            </a:r>
            <a:r>
              <a:rPr lang="en-US" dirty="0" err="1">
                <a:sym typeface="Wingdings" pitchFamily="2" charset="2"/>
              </a:rPr>
              <a:t>Educación</a:t>
            </a:r>
            <a:r>
              <a:rPr lang="en-US" dirty="0">
                <a:sym typeface="Wingdings" pitchFamily="2" charset="2"/>
              </a:rPr>
              <a:t> </a:t>
            </a:r>
          </a:p>
          <a:p>
            <a:pPr lvl="2"/>
            <a:r>
              <a:rPr lang="en-US" dirty="0">
                <a:sym typeface="Wingdings" pitchFamily="2" charset="2"/>
              </a:rPr>
              <a:t>Temporal, </a:t>
            </a:r>
            <a:r>
              <a:rPr lang="en-US" dirty="0" err="1">
                <a:sym typeface="Wingdings" pitchFamily="2" charset="2"/>
              </a:rPr>
              <a:t>estacional</a:t>
            </a:r>
            <a:r>
              <a:rPr lang="en-US" dirty="0">
                <a:sym typeface="Wingdings" pitchFamily="2" charset="2"/>
              </a:rPr>
              <a:t>, </a:t>
            </a:r>
            <a:r>
              <a:rPr lang="en-US" dirty="0" err="1">
                <a:sym typeface="Wingdings" pitchFamily="2" charset="2"/>
              </a:rPr>
              <a:t>definitiva</a:t>
            </a:r>
            <a:r>
              <a:rPr lang="en-US" dirty="0">
                <a:sym typeface="Wingdings" pitchFamily="2" charset="2"/>
              </a:rPr>
              <a:t> </a:t>
            </a:r>
          </a:p>
          <a:p>
            <a:r>
              <a:rPr lang="en-US" dirty="0" err="1">
                <a:sym typeface="Wingdings" pitchFamily="2" charset="2"/>
              </a:rPr>
              <a:t>Migración</a:t>
            </a:r>
            <a:r>
              <a:rPr lang="en-US" dirty="0">
                <a:sym typeface="Wingdings" pitchFamily="2" charset="2"/>
              </a:rPr>
              <a:t> y </a:t>
            </a:r>
            <a:r>
              <a:rPr lang="en-US" dirty="0" err="1">
                <a:sym typeface="Wingdings" pitchFamily="2" charset="2"/>
              </a:rPr>
              <a:t>movilidad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b="1" dirty="0" err="1">
                <a:solidFill>
                  <a:srgbClr val="FFC000"/>
                </a:solidFill>
                <a:sym typeface="Wingdings" pitchFamily="2" charset="2"/>
              </a:rPr>
              <a:t>transfronterizas</a:t>
            </a:r>
            <a:r>
              <a:rPr lang="en-US" dirty="0">
                <a:sym typeface="Wingdings" pitchFamily="2" charset="2"/>
              </a:rPr>
              <a:t> (entre </a:t>
            </a:r>
            <a:r>
              <a:rPr lang="en-US" dirty="0" err="1">
                <a:sym typeface="Wingdings" pitchFamily="2" charset="2"/>
              </a:rPr>
              <a:t>fronteras</a:t>
            </a:r>
            <a:r>
              <a:rPr lang="en-US" dirty="0">
                <a:sym typeface="Wingdings" pitchFamily="2" charset="2"/>
              </a:rPr>
              <a:t> de dos </a:t>
            </a:r>
            <a:r>
              <a:rPr lang="en-US" dirty="0" err="1">
                <a:sym typeface="Wingdings" pitchFamily="2" charset="2"/>
              </a:rPr>
              <a:t>países</a:t>
            </a:r>
            <a:r>
              <a:rPr lang="en-US" dirty="0">
                <a:sym typeface="Wingdings" pitchFamily="2" charset="2"/>
              </a:rPr>
              <a:t>) </a:t>
            </a:r>
          </a:p>
          <a:p>
            <a:r>
              <a:rPr lang="en-US" dirty="0" err="1">
                <a:sym typeface="Wingdings" pitchFamily="2" charset="2"/>
              </a:rPr>
              <a:t>Conexiones</a:t>
            </a:r>
            <a:r>
              <a:rPr lang="en-US" dirty="0">
                <a:sym typeface="Wingdings" pitchFamily="2" charset="2"/>
              </a:rPr>
              <a:t> con </a:t>
            </a:r>
            <a:r>
              <a:rPr lang="en-US" b="1" dirty="0" err="1">
                <a:solidFill>
                  <a:schemeClr val="accent2">
                    <a:lumMod val="60000"/>
                    <a:lumOff val="40000"/>
                  </a:schemeClr>
                </a:solidFill>
                <a:sym typeface="Wingdings" pitchFamily="2" charset="2"/>
              </a:rPr>
              <a:t>migración</a:t>
            </a: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  <a:sym typeface="Wingdings" pitchFamily="2" charset="2"/>
              </a:rPr>
              <a:t> </a:t>
            </a:r>
            <a:r>
              <a:rPr lang="en-US" b="1" dirty="0" err="1">
                <a:solidFill>
                  <a:schemeClr val="accent2">
                    <a:lumMod val="60000"/>
                    <a:lumOff val="40000"/>
                  </a:schemeClr>
                </a:solidFill>
                <a:sym typeface="Wingdings" pitchFamily="2" charset="2"/>
              </a:rPr>
              <a:t>internacional</a:t>
            </a: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  <a:sym typeface="Wingdings" pitchFamily="2" charset="2"/>
              </a:rPr>
              <a:t> </a:t>
            </a:r>
            <a:r>
              <a:rPr lang="en-US" dirty="0">
                <a:solidFill>
                  <a:schemeClr val="tx1"/>
                </a:solidFill>
                <a:sym typeface="Wingdings" pitchFamily="2" charset="2"/>
              </a:rPr>
              <a:t>(</a:t>
            </a:r>
            <a:r>
              <a:rPr lang="en-US" dirty="0" err="1">
                <a:solidFill>
                  <a:schemeClr val="tx1"/>
                </a:solidFill>
                <a:sym typeface="Wingdings" pitchFamily="2" charset="2"/>
              </a:rPr>
              <a:t>ej</a:t>
            </a:r>
            <a:r>
              <a:rPr lang="en-US" dirty="0">
                <a:solidFill>
                  <a:schemeClr val="tx1"/>
                </a:solidFill>
                <a:sym typeface="Wingdings" pitchFamily="2" charset="2"/>
              </a:rPr>
              <a:t>. México – EEUU, Colombia - Venezuela, Bolivia – Argentina) </a:t>
            </a:r>
          </a:p>
          <a:p>
            <a:r>
              <a:rPr lang="en-US" dirty="0" err="1">
                <a:sym typeface="Wingdings" pitchFamily="2" charset="2"/>
              </a:rPr>
              <a:t>Migración</a:t>
            </a:r>
            <a:r>
              <a:rPr lang="en-US" dirty="0">
                <a:sym typeface="Wingdings" pitchFamily="2" charset="2"/>
              </a:rPr>
              <a:t> de la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ciudad</a:t>
            </a:r>
            <a:r>
              <a:rPr lang="en-US" dirty="0">
                <a:sym typeface="Wingdings" pitchFamily="2" charset="2"/>
              </a:rPr>
              <a:t> al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sym typeface="Wingdings" pitchFamily="2" charset="2"/>
              </a:rPr>
              <a:t>campo</a:t>
            </a:r>
            <a:r>
              <a:rPr lang="en-US" dirty="0">
                <a:sym typeface="Wingdings" pitchFamily="2" charset="2"/>
              </a:rPr>
              <a:t> (</a:t>
            </a:r>
            <a:r>
              <a:rPr lang="en-US" dirty="0" err="1">
                <a:sym typeface="Wingdings" pitchFamily="2" charset="2"/>
              </a:rPr>
              <a:t>ej</a:t>
            </a:r>
            <a:r>
              <a:rPr lang="en-US" dirty="0">
                <a:sym typeface="Wingdings" pitchFamily="2" charset="2"/>
              </a:rPr>
              <a:t>. </a:t>
            </a:r>
            <a:r>
              <a:rPr lang="en-US" dirty="0" err="1">
                <a:sym typeface="Wingdings" pitchFamily="2" charset="2"/>
              </a:rPr>
              <a:t>Minería</a:t>
            </a:r>
            <a:r>
              <a:rPr lang="en-US" dirty="0">
                <a:sym typeface="Wingdings" pitchFamily="2" charset="2"/>
              </a:rPr>
              <a:t>) </a:t>
            </a:r>
          </a:p>
          <a:p>
            <a:r>
              <a:rPr lang="en-US" dirty="0">
                <a:sym typeface="Wingdings" pitchFamily="2" charset="2"/>
              </a:rPr>
              <a:t>+ </a:t>
            </a:r>
            <a:r>
              <a:rPr lang="en-US" i="1" dirty="0" err="1">
                <a:solidFill>
                  <a:schemeClr val="bg1">
                    <a:lumMod val="95000"/>
                    <a:lumOff val="5000"/>
                  </a:schemeClr>
                </a:solidFill>
                <a:sym typeface="Wingdings" pitchFamily="2" charset="2"/>
              </a:rPr>
              <a:t>Formas</a:t>
            </a:r>
            <a:r>
              <a:rPr lang="en-US" i="1" dirty="0">
                <a:solidFill>
                  <a:schemeClr val="bg1">
                    <a:lumMod val="95000"/>
                    <a:lumOff val="5000"/>
                  </a:schemeClr>
                </a:solidFill>
                <a:sym typeface="Wingdings" pitchFamily="2" charset="2"/>
              </a:rPr>
              <a:t> de </a:t>
            </a:r>
            <a:r>
              <a:rPr lang="en-US" i="1" dirty="0" err="1">
                <a:solidFill>
                  <a:schemeClr val="bg1">
                    <a:lumMod val="95000"/>
                    <a:lumOff val="5000"/>
                  </a:schemeClr>
                </a:solidFill>
                <a:sym typeface="Wingdings" pitchFamily="2" charset="2"/>
              </a:rPr>
              <a:t>circulación</a:t>
            </a:r>
            <a:r>
              <a:rPr lang="en-US" i="1" dirty="0">
                <a:solidFill>
                  <a:schemeClr val="bg1">
                    <a:lumMod val="95000"/>
                    <a:lumOff val="5000"/>
                  </a:schemeClr>
                </a:solidFill>
                <a:sym typeface="Wingdings" pitchFamily="2" charset="2"/>
              </a:rPr>
              <a:t>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 err="1">
                <a:sym typeface="Wingdings" pitchFamily="2" charset="2"/>
              </a:rPr>
              <a:t>comercio</a:t>
            </a:r>
            <a:r>
              <a:rPr lang="en-US" dirty="0">
                <a:sym typeface="Wingdings" pitchFamily="2" charset="2"/>
              </a:rPr>
              <a:t>, </a:t>
            </a:r>
            <a:r>
              <a:rPr lang="en-US" dirty="0" err="1">
                <a:sym typeface="Wingdings" pitchFamily="2" charset="2"/>
              </a:rPr>
              <a:t>contrabando</a:t>
            </a:r>
            <a:r>
              <a:rPr lang="en-US" dirty="0">
                <a:sym typeface="Wingdings" pitchFamily="2" charset="2"/>
              </a:rPr>
              <a:t>, </a:t>
            </a:r>
            <a:r>
              <a:rPr lang="en-US" dirty="0" err="1">
                <a:sym typeface="Wingdings" pitchFamily="2" charset="2"/>
              </a:rPr>
              <a:t>educación</a:t>
            </a:r>
            <a:r>
              <a:rPr lang="en-US" dirty="0">
                <a:sym typeface="Wingdings" pitchFamily="2" charset="2"/>
              </a:rPr>
              <a:t>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5238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82681B-5393-1349-AC19-142657625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386" y="207947"/>
            <a:ext cx="11256580" cy="910026"/>
          </a:xfrm>
        </p:spPr>
        <p:txBody>
          <a:bodyPr>
            <a:normAutofit fontScale="90000"/>
          </a:bodyPr>
          <a:lstStyle/>
          <a:p>
            <a:r>
              <a:rPr lang="en-US" b="1" cap="none" dirty="0"/>
              <a:t>La </a:t>
            </a:r>
            <a:r>
              <a:rPr lang="en-US" b="1" cap="none" dirty="0" err="1"/>
              <a:t>migración</a:t>
            </a:r>
            <a:r>
              <a:rPr lang="en-US" b="1" cap="none" dirty="0"/>
              <a:t> interna </a:t>
            </a:r>
            <a:r>
              <a:rPr lang="en-US" b="1" cap="none" dirty="0" err="1"/>
              <a:t>en</a:t>
            </a:r>
            <a:r>
              <a:rPr lang="en-US" b="1" cap="none" dirty="0"/>
              <a:t> la </a:t>
            </a:r>
            <a:r>
              <a:rPr lang="en-US" b="1" cap="none" dirty="0" err="1"/>
              <a:t>historia</a:t>
            </a:r>
            <a:r>
              <a:rPr lang="en-US" b="1" cap="none" dirty="0"/>
              <a:t> de América </a:t>
            </a:r>
            <a:r>
              <a:rPr lang="en-US" b="1" cap="none" dirty="0" err="1"/>
              <a:t>latina</a:t>
            </a:r>
            <a:r>
              <a:rPr lang="en-US" b="1" cap="none" dirty="0"/>
              <a:t> y Ecuador: </a:t>
            </a:r>
            <a:r>
              <a:rPr lang="en-US" b="1" cap="none" dirty="0" err="1"/>
              <a:t>Período</a:t>
            </a:r>
            <a:r>
              <a:rPr lang="en-US" b="1" cap="none" dirty="0"/>
              <a:t> </a:t>
            </a:r>
            <a:r>
              <a:rPr lang="en-US" b="1" cap="none" dirty="0" err="1"/>
              <a:t>republicano</a:t>
            </a:r>
            <a:r>
              <a:rPr lang="en-US" b="1" cap="none" dirty="0"/>
              <a:t> (1800s y 1900s) 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252D26-5756-DE41-8010-B78FB83241B0}"/>
              </a:ext>
            </a:extLst>
          </p:cNvPr>
          <p:cNvSpPr txBox="1"/>
          <p:nvPr/>
        </p:nvSpPr>
        <p:spPr>
          <a:xfrm>
            <a:off x="1" y="1225690"/>
            <a:ext cx="6810702" cy="563231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Principales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formas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de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explicar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</a:p>
          <a:p>
            <a:endParaRPr lang="en-US" dirty="0"/>
          </a:p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Corrientes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estructuralistas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Éxodo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rural,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expulsión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o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abandono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del campo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Factores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de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expulsión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y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atracción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Ruptura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de los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vínculos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, ”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proletarización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”</a:t>
            </a:r>
          </a:p>
          <a:p>
            <a:endParaRPr lang="en-US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dirty="0" err="1">
                <a:solidFill>
                  <a:schemeClr val="tx2">
                    <a:lumMod val="50000"/>
                  </a:schemeClr>
                </a:solidFill>
              </a:rPr>
              <a:t>Teoría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de la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</a:rPr>
              <a:t>modernización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Sector “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</a:rPr>
              <a:t>moderno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” y “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</a:rPr>
              <a:t>tradicional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”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tx2">
                    <a:lumMod val="50000"/>
                  </a:schemeClr>
                </a:solidFill>
              </a:rPr>
              <a:t>Totalmente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</a:rPr>
              <a:t>diferentes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y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</a:rPr>
              <a:t>cerrados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entre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</a:rPr>
              <a:t>sí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”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</a:rPr>
              <a:t>Asimilación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” de campesinos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</a:rPr>
              <a:t>en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la ciudad </a:t>
            </a:r>
          </a:p>
          <a:p>
            <a:pPr lvl="1"/>
            <a:endParaRPr lang="en-US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Corrientes de la “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</a:rPr>
              <a:t>articulación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”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accent3">
                    <a:lumMod val="75000"/>
                  </a:schemeClr>
                </a:solidFill>
              </a:rPr>
              <a:t>Vínculos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 entre campo y ciudad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accent3">
                    <a:lumMod val="75000"/>
                  </a:schemeClr>
                </a:solidFill>
              </a:rPr>
              <a:t>Mantenidos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 por campesinos entre el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</a:rPr>
              <a:t>lugar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 de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</a:rPr>
              <a:t>origen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 y el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</a:rPr>
              <a:t>lugar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 de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</a:rPr>
              <a:t>destino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accent3">
                    <a:lumMod val="75000"/>
                  </a:schemeClr>
                </a:solidFill>
              </a:rPr>
              <a:t>Vínculos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 entre personas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</a:rPr>
              <a:t>viviendo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</a:rPr>
              <a:t>en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</a:rPr>
              <a:t>diferentes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</a:rPr>
              <a:t>lugares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 del campo y la ciudad (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</a:rPr>
              <a:t>familias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 y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</a:rPr>
              <a:t>comunidades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)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accent3">
                    <a:lumMod val="75000"/>
                  </a:schemeClr>
                </a:solidFill>
              </a:rPr>
              <a:t>Retornos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sym typeface="Wingdings" pitchFamily="2" charset="2"/>
              </a:rPr>
              <a:t>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  <a:sym typeface="Wingdings" pitchFamily="2" charset="2"/>
              </a:rPr>
              <a:t>visitas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sym typeface="Wingdings" pitchFamily="2" charset="2"/>
              </a:rPr>
              <a:t> y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  <a:sym typeface="Wingdings" pitchFamily="2" charset="2"/>
              </a:rPr>
              <a:t>otras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sym typeface="Wingdings" pitchFamily="2" charset="2"/>
              </a:rPr>
              <a:t>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  <a:sym typeface="Wingdings" pitchFamily="2" charset="2"/>
              </a:rPr>
              <a:t>formas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sym typeface="Wingdings" pitchFamily="2" charset="2"/>
              </a:rPr>
              <a:t> de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  <a:sym typeface="Wingdings" pitchFamily="2" charset="2"/>
              </a:rPr>
              <a:t>intercambio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sym typeface="Wingdings" pitchFamily="2" charset="2"/>
              </a:rPr>
              <a:t>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7ECAED-664D-2447-B692-35750E604455}"/>
              </a:ext>
            </a:extLst>
          </p:cNvPr>
          <p:cNvSpPr txBox="1"/>
          <p:nvPr/>
        </p:nvSpPr>
        <p:spPr>
          <a:xfrm>
            <a:off x="7772400" y="1225689"/>
            <a:ext cx="4004442" cy="369331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/>
              <a:t>Piensan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la población, </a:t>
            </a:r>
            <a:r>
              <a:rPr lang="en-US" dirty="0" err="1"/>
              <a:t>sobre</a:t>
            </a:r>
            <a:r>
              <a:rPr lang="en-US" dirty="0"/>
              <a:t> </a:t>
            </a:r>
            <a:r>
              <a:rPr lang="en-US" dirty="0" err="1"/>
              <a:t>todo</a:t>
            </a:r>
            <a:r>
              <a:rPr lang="en-US" dirty="0"/>
              <a:t> rural </a:t>
            </a:r>
            <a:r>
              <a:rPr lang="en-US" dirty="0" err="1"/>
              <a:t>como</a:t>
            </a:r>
            <a:r>
              <a:rPr lang="en-US" dirty="0"/>
              <a:t> “</a:t>
            </a:r>
            <a:r>
              <a:rPr lang="en-US" dirty="0" err="1"/>
              <a:t>homogénea</a:t>
            </a:r>
            <a:r>
              <a:rPr lang="en-US" dirty="0"/>
              <a:t>”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/>
              <a:t>También</a:t>
            </a:r>
            <a:r>
              <a:rPr lang="en-US" dirty="0"/>
              <a:t> </a:t>
            </a:r>
            <a:r>
              <a:rPr lang="en-US" dirty="0" err="1"/>
              <a:t>ven</a:t>
            </a:r>
            <a:r>
              <a:rPr lang="en-US" dirty="0"/>
              <a:t> al campo y a la ciudad </a:t>
            </a:r>
            <a:r>
              <a:rPr lang="en-US" dirty="0" err="1"/>
              <a:t>como</a:t>
            </a:r>
            <a:r>
              <a:rPr lang="en-US" dirty="0"/>
              <a:t> </a:t>
            </a:r>
            <a:r>
              <a:rPr lang="en-US" dirty="0" err="1"/>
              <a:t>sectores</a:t>
            </a:r>
            <a:r>
              <a:rPr lang="en-US" dirty="0"/>
              <a:t> “</a:t>
            </a:r>
            <a:r>
              <a:rPr lang="en-US" dirty="0" err="1"/>
              <a:t>homogéneos</a:t>
            </a:r>
            <a:r>
              <a:rPr lang="en-US" dirty="0"/>
              <a:t>”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No </a:t>
            </a:r>
            <a:r>
              <a:rPr lang="en-US" dirty="0" err="1"/>
              <a:t>ven</a:t>
            </a:r>
            <a:r>
              <a:rPr lang="en-US" dirty="0"/>
              <a:t> </a:t>
            </a:r>
            <a:r>
              <a:rPr lang="en-US" dirty="0" err="1"/>
              <a:t>casos</a:t>
            </a:r>
            <a:r>
              <a:rPr lang="en-US" dirty="0"/>
              <a:t> </a:t>
            </a:r>
            <a:r>
              <a:rPr lang="en-US" dirty="0" err="1"/>
              <a:t>específicos</a:t>
            </a:r>
            <a:r>
              <a:rPr lang="en-US" dirty="0"/>
              <a:t>, </a:t>
            </a:r>
            <a:r>
              <a:rPr lang="en-US" dirty="0" err="1"/>
              <a:t>diferencias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No </a:t>
            </a:r>
            <a:r>
              <a:rPr lang="en-US" dirty="0" err="1"/>
              <a:t>ven</a:t>
            </a:r>
            <a:r>
              <a:rPr lang="en-US" dirty="0"/>
              <a:t> </a:t>
            </a:r>
            <a:r>
              <a:rPr lang="en-US" dirty="0" err="1"/>
              <a:t>relaciones</a:t>
            </a:r>
            <a:r>
              <a:rPr lang="en-US" dirty="0"/>
              <a:t> entre </a:t>
            </a:r>
            <a:r>
              <a:rPr lang="en-US" dirty="0" err="1"/>
              <a:t>lugares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/>
              <a:t>Factores</a:t>
            </a:r>
            <a:r>
              <a:rPr lang="en-US" dirty="0"/>
              <a:t> de “</a:t>
            </a:r>
            <a:r>
              <a:rPr lang="en-US" dirty="0" err="1"/>
              <a:t>expulsión</a:t>
            </a:r>
            <a:r>
              <a:rPr lang="en-US" dirty="0"/>
              <a:t>” y ”</a:t>
            </a:r>
            <a:r>
              <a:rPr lang="en-US" dirty="0" err="1"/>
              <a:t>atracción</a:t>
            </a:r>
            <a:r>
              <a:rPr lang="en-US" dirty="0"/>
              <a:t>”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No </a:t>
            </a:r>
            <a:r>
              <a:rPr lang="en-US" dirty="0" err="1"/>
              <a:t>ven</a:t>
            </a:r>
            <a:r>
              <a:rPr lang="en-US" dirty="0"/>
              <a:t> la </a:t>
            </a:r>
            <a:r>
              <a:rPr lang="en-US" dirty="0" err="1"/>
              <a:t>subjetividad</a:t>
            </a:r>
            <a:r>
              <a:rPr lang="en-US" dirty="0"/>
              <a:t>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 err="1">
                <a:sym typeface="Wingdings" pitchFamily="2" charset="2"/>
              </a:rPr>
              <a:t>deseos</a:t>
            </a:r>
            <a:r>
              <a:rPr lang="en-US" dirty="0">
                <a:sym typeface="Wingdings" pitchFamily="2" charset="2"/>
              </a:rPr>
              <a:t>, </a:t>
            </a:r>
            <a:r>
              <a:rPr lang="en-US" dirty="0" err="1">
                <a:sym typeface="Wingdings" pitchFamily="2" charset="2"/>
              </a:rPr>
              <a:t>intereses</a:t>
            </a:r>
            <a:r>
              <a:rPr lang="en-US" dirty="0">
                <a:sym typeface="Wingdings" pitchFamily="2" charset="2"/>
              </a:rPr>
              <a:t>, </a:t>
            </a:r>
            <a:r>
              <a:rPr lang="en-US" dirty="0" err="1">
                <a:sym typeface="Wingdings" pitchFamily="2" charset="2"/>
              </a:rPr>
              <a:t>voluntad</a:t>
            </a:r>
            <a:r>
              <a:rPr lang="en-US" dirty="0">
                <a:sym typeface="Wingdings" pitchFamily="2" charset="2"/>
              </a:rPr>
              <a:t> de las personas </a:t>
            </a:r>
            <a:r>
              <a:rPr lang="en-US" dirty="0"/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A8D9DF-5FAE-A04E-937C-5A76B13EB5E2}"/>
              </a:ext>
            </a:extLst>
          </p:cNvPr>
          <p:cNvSpPr txBox="1"/>
          <p:nvPr/>
        </p:nvSpPr>
        <p:spPr>
          <a:xfrm>
            <a:off x="7772400" y="5239331"/>
            <a:ext cx="4004442" cy="147732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Se </a:t>
            </a:r>
            <a:r>
              <a:rPr lang="en-US" dirty="0" err="1"/>
              <a:t>basaron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estudios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lugares</a:t>
            </a:r>
            <a:r>
              <a:rPr lang="en-US" dirty="0"/>
              <a:t> </a:t>
            </a:r>
            <a:r>
              <a:rPr lang="en-US" dirty="0" err="1"/>
              <a:t>específicos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/>
              <a:t>Atención</a:t>
            </a:r>
            <a:r>
              <a:rPr lang="en-US" dirty="0"/>
              <a:t> a </a:t>
            </a:r>
            <a:r>
              <a:rPr lang="en-US" dirty="0" err="1"/>
              <a:t>formas</a:t>
            </a:r>
            <a:r>
              <a:rPr lang="en-US" dirty="0"/>
              <a:t> de </a:t>
            </a:r>
            <a:r>
              <a:rPr lang="en-US" dirty="0" err="1"/>
              <a:t>vida</a:t>
            </a:r>
            <a:r>
              <a:rPr lang="en-US" dirty="0"/>
              <a:t> y “</a:t>
            </a:r>
            <a:r>
              <a:rPr lang="en-US" dirty="0" err="1"/>
              <a:t>estrategias</a:t>
            </a:r>
            <a:r>
              <a:rPr lang="en-US" dirty="0"/>
              <a:t>”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/>
              <a:t>Entrevistas</a:t>
            </a:r>
            <a:r>
              <a:rPr lang="en-US" dirty="0"/>
              <a:t>, </a:t>
            </a:r>
            <a:r>
              <a:rPr lang="en-US" dirty="0" err="1"/>
              <a:t>diálogos</a:t>
            </a:r>
            <a:r>
              <a:rPr lang="en-US" dirty="0"/>
              <a:t>  </a:t>
            </a:r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E34E8B05-F44E-E34F-8941-10743503C0A7}"/>
              </a:ext>
            </a:extLst>
          </p:cNvPr>
          <p:cNvSpPr/>
          <p:nvPr/>
        </p:nvSpPr>
        <p:spPr>
          <a:xfrm>
            <a:off x="6274676" y="3072348"/>
            <a:ext cx="1497724" cy="490659"/>
          </a:xfrm>
          <a:prstGeom prst="rightArrow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6017ED59-2CBA-A943-9453-9CD0B2F85740}"/>
              </a:ext>
            </a:extLst>
          </p:cNvPr>
          <p:cNvSpPr/>
          <p:nvPr/>
        </p:nvSpPr>
        <p:spPr>
          <a:xfrm>
            <a:off x="6810703" y="5239331"/>
            <a:ext cx="859221" cy="490659"/>
          </a:xfrm>
          <a:prstGeom prst="rightArrow">
            <a:avLst>
              <a:gd name="adj1" fmla="val 43573"/>
              <a:gd name="adj2" fmla="val 50000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8639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Parcel">
  <a:themeElements>
    <a:clrScheme name="Yellow Orang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vid-19 and immobility in the americas - guest speaker" id="{150A3505-F8E2-7643-B0BE-47878F7E04DD}" vid="{3F9ADAA0-CCA4-8644-AA2D-1EEEBC2EE5FA}"/>
    </a:ext>
  </a:extLst>
</a:theme>
</file>

<file path=ppt/theme/themeOverride1.xml><?xml version="1.0" encoding="utf-8"?>
<a:themeOverride xmlns:a="http://schemas.openxmlformats.org/drawingml/2006/main">
  <a:clrScheme name="Yellow Orange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10.xml><?xml version="1.0" encoding="utf-8"?>
<a:themeOverride xmlns:a="http://schemas.openxmlformats.org/drawingml/2006/main">
  <a:clrScheme name="Yellow Orange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11.xml><?xml version="1.0" encoding="utf-8"?>
<a:themeOverride xmlns:a="http://schemas.openxmlformats.org/drawingml/2006/main">
  <a:clrScheme name="Yellow Orange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12.xml><?xml version="1.0" encoding="utf-8"?>
<a:themeOverride xmlns:a="http://schemas.openxmlformats.org/drawingml/2006/main">
  <a:clrScheme name="Yellow Orange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13.xml><?xml version="1.0" encoding="utf-8"?>
<a:themeOverride xmlns:a="http://schemas.openxmlformats.org/drawingml/2006/main">
  <a:clrScheme name="Yellow Orange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14.xml><?xml version="1.0" encoding="utf-8"?>
<a:themeOverride xmlns:a="http://schemas.openxmlformats.org/drawingml/2006/main">
  <a:clrScheme name="Yellow Orange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15.xml><?xml version="1.0" encoding="utf-8"?>
<a:themeOverride xmlns:a="http://schemas.openxmlformats.org/drawingml/2006/main">
  <a:clrScheme name="Yellow Orange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2.xml><?xml version="1.0" encoding="utf-8"?>
<a:themeOverride xmlns:a="http://schemas.openxmlformats.org/drawingml/2006/main">
  <a:clrScheme name="Yellow Orange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3.xml><?xml version="1.0" encoding="utf-8"?>
<a:themeOverride xmlns:a="http://schemas.openxmlformats.org/drawingml/2006/main">
  <a:clrScheme name="Yellow Orange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4.xml><?xml version="1.0" encoding="utf-8"?>
<a:themeOverride xmlns:a="http://schemas.openxmlformats.org/drawingml/2006/main">
  <a:clrScheme name="Yellow Orange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5.xml><?xml version="1.0" encoding="utf-8"?>
<a:themeOverride xmlns:a="http://schemas.openxmlformats.org/drawingml/2006/main">
  <a:clrScheme name="Yellow Orange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6.xml><?xml version="1.0" encoding="utf-8"?>
<a:themeOverride xmlns:a="http://schemas.openxmlformats.org/drawingml/2006/main">
  <a:clrScheme name="Yellow Orange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7.xml><?xml version="1.0" encoding="utf-8"?>
<a:themeOverride xmlns:a="http://schemas.openxmlformats.org/drawingml/2006/main">
  <a:clrScheme name="Yellow Orange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8.xml><?xml version="1.0" encoding="utf-8"?>
<a:themeOverride xmlns:a="http://schemas.openxmlformats.org/drawingml/2006/main">
  <a:clrScheme name="Yellow Orange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9.xml><?xml version="1.0" encoding="utf-8"?>
<a:themeOverride xmlns:a="http://schemas.openxmlformats.org/drawingml/2006/main">
  <a:clrScheme name="Yellow Orange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393</TotalTime>
  <Words>1302</Words>
  <Application>Microsoft Office PowerPoint</Application>
  <PresentationFormat>Panorámica</PresentationFormat>
  <Paragraphs>144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0" baseType="lpstr">
      <vt:lpstr>Arial</vt:lpstr>
      <vt:lpstr>Gill Sans MT</vt:lpstr>
      <vt:lpstr>Parcel</vt:lpstr>
      <vt:lpstr>Mundos rurales y migración interna en América Latina y en Ecuador </vt:lpstr>
      <vt:lpstr>Temas de la presentación </vt:lpstr>
      <vt:lpstr>Conceptos </vt:lpstr>
      <vt:lpstr>La migración ”interna” en la historia de América latina y Ecuador: Período colonial (1)  1500s – 1800s</vt:lpstr>
      <vt:lpstr>La migración ”interna” en la historia de América latina y Ecuador: Período colonial (2)</vt:lpstr>
      <vt:lpstr>Trata de esclavos </vt:lpstr>
      <vt:lpstr>La mita</vt:lpstr>
      <vt:lpstr>La migración interna en la historia de América latina y Ecuador: Período republicano (1800s y 1900s) </vt:lpstr>
      <vt:lpstr>La migración interna en la historia de América latina y Ecuador: Período republicano (1800s y 1900s) </vt:lpstr>
      <vt:lpstr>Región andina</vt:lpstr>
      <vt:lpstr>Migración interna en Ecuador </vt:lpstr>
      <vt:lpstr>La migración desde la experiencia: trayectorias migratorias y biografías de migrantes  </vt:lpstr>
      <vt:lpstr>Presentación de PowerPoint</vt:lpstr>
      <vt:lpstr>Presentación de PowerPoint</vt:lpstr>
      <vt:lpstr>Presentación de PowerPoint</vt:lpstr>
      <vt:lpstr>Las motivaciones y la subjetividad</vt:lpstr>
      <vt:lpstr>La ”autonomía de las migraciones”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 MERCEDES EGUIGUREN JIMENEZ</dc:creator>
  <cp:lastModifiedBy>admin</cp:lastModifiedBy>
  <cp:revision>23</cp:revision>
  <dcterms:created xsi:type="dcterms:W3CDTF">2021-06-25T14:24:33Z</dcterms:created>
  <dcterms:modified xsi:type="dcterms:W3CDTF">2021-08-19T14:34:01Z</dcterms:modified>
</cp:coreProperties>
</file>